
<file path=[Content_Types].xml><?xml version="1.0" encoding="utf-8"?>
<Types xmlns="http://schemas.openxmlformats.org/package/2006/content-types">
  <Default Extension="xml" ContentType="application/xml"/>
  <Default Extension="png" ContentType="image/png"/>
  <Default Extension="jpg" ContentType="image/jpeg"/>
  <Default Extension="jpeg" ContentType="image/jpeg"/>
  <Default Extension="emf" ContentType="image/x-emf"/>
  <Default Extension="rels" ContentType="application/vnd.openxmlformats-package.relationships+xml"/>
  <Default Extension="gif" ContentType="image/gif"/>
  <Default Extension="wav" ContentType="audio/wav"/>
  <Default Extension="bin" ContentType="application/vnd.openxmlformats-officedocument.presentationml.printerSettings"/>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6" r:id="rId2"/>
    <p:sldId id="257" r:id="rId3"/>
    <p:sldId id="259" r:id="rId4"/>
    <p:sldId id="258" r:id="rId5"/>
    <p:sldId id="260" r:id="rId6"/>
    <p:sldId id="261" r:id="rId7"/>
    <p:sldId id="262" r:id="rId8"/>
    <p:sldId id="263" r:id="rId9"/>
    <p:sldId id="264" r:id="rId10"/>
    <p:sldId id="265" r:id="rId11"/>
    <p:sldId id="302" r:id="rId12"/>
    <p:sldId id="300" r:id="rId13"/>
    <p:sldId id="301" r:id="rId14"/>
    <p:sldId id="266" r:id="rId15"/>
    <p:sldId id="294"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 id="295" r:id="rId31"/>
    <p:sldId id="296" r:id="rId32"/>
    <p:sldId id="297" r:id="rId33"/>
    <p:sldId id="298" r:id="rId34"/>
    <p:sldId id="299" r:id="rId35"/>
    <p:sldId id="279" r:id="rId36"/>
    <p:sldId id="274" r:id="rId37"/>
    <p:sldId id="275" r:id="rId38"/>
    <p:sldId id="277" r:id="rId39"/>
    <p:sldId id="278" r:id="rId40"/>
    <p:sldId id="273"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93" d="100"/>
          <a:sy n="93" d="100"/>
        </p:scale>
        <p:origin x="-1528" y="-11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printerSettings" Target="printerSettings/printerSettings1.bin"/><Relationship Id="rId44" Type="http://schemas.openxmlformats.org/officeDocument/2006/relationships/presProps" Target="presProps.xml"/><Relationship Id="rId45" Type="http://schemas.openxmlformats.org/officeDocument/2006/relationships/viewProps" Target="viewProps.xml"/></Relationships>
</file>

<file path=ppt/media/image1.jpg>
</file>

<file path=ppt/media/image19.png>
</file>

<file path=ppt/media/image2.png>
</file>

<file path=ppt/media/image29.gif>
</file>

<file path=ppt/media/image3.png>
</file>

<file path=ppt/media/image4.png>
</file>

<file path=ppt/media/image44.jpg>
</file>

<file path=ppt/media/image45.png>
</file>

<file path=ppt/media/image46.png>
</file>

<file path=ppt/media/image47.png>
</file>

<file path=ppt/media/image48.png>
</file>

<file path=ppt/media/image4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8AE105-C02D-0F44-81EC-DBE40070B83A}" type="datetimeFigureOut">
              <a:rPr lang="en-US" smtClean="0"/>
              <a:t>2/13/14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72AB62-7EF0-4C4E-825D-A96D543D2DE8}" type="slidenum">
              <a:rPr lang="en-US" smtClean="0"/>
              <a:t>‹#›</a:t>
            </a:fld>
            <a:endParaRPr lang="en-US"/>
          </a:p>
        </p:txBody>
      </p:sp>
    </p:spTree>
    <p:extLst>
      <p:ext uri="{BB962C8B-B14F-4D97-AF65-F5344CB8AC3E}">
        <p14:creationId xmlns:p14="http://schemas.microsoft.com/office/powerpoint/2010/main" val="185310897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what’s the best guess? Is</a:t>
            </a:r>
            <a:r>
              <a:rPr lang="en-US" baseline="0" dirty="0" smtClean="0"/>
              <a:t> it closer to 4 or 6? Do you think there’s MORE uncertainty, or LESS?</a:t>
            </a:r>
            <a:endParaRPr lang="en-US" dirty="0"/>
          </a:p>
        </p:txBody>
      </p:sp>
      <p:sp>
        <p:nvSpPr>
          <p:cNvPr id="4" name="Slide Number Placeholder 3"/>
          <p:cNvSpPr>
            <a:spLocks noGrp="1"/>
          </p:cNvSpPr>
          <p:nvPr>
            <p:ph type="sldNum" sz="quarter" idx="10"/>
          </p:nvPr>
        </p:nvSpPr>
        <p:spPr/>
        <p:txBody>
          <a:bodyPr/>
          <a:lstStyle/>
          <a:p>
            <a:fld id="{6772AB62-7EF0-4C4E-825D-A96D543D2DE8}" type="slidenum">
              <a:rPr lang="en-US" smtClean="0"/>
              <a:t>2</a:t>
            </a:fld>
            <a:endParaRPr lang="en-US"/>
          </a:p>
        </p:txBody>
      </p:sp>
    </p:spTree>
    <p:extLst>
      <p:ext uri="{BB962C8B-B14F-4D97-AF65-F5344CB8AC3E}">
        <p14:creationId xmlns:p14="http://schemas.microsoft.com/office/powerpoint/2010/main" val="40841337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21</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22</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23</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24</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25</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26</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27</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Under</a:t>
            </a:r>
            <a:r>
              <a:rPr lang="en-US" baseline="0" dirty="0" smtClean="0"/>
              <a:t> the linking hypothesis that the probability of REPORTING /b/ is the same as the the posterior probability, this neatly explains the step-like classification functions typically observed in speech perception.  It also, critically, links the </a:t>
            </a:r>
            <a:r>
              <a:rPr lang="en-US" i="1" baseline="0" dirty="0" smtClean="0"/>
              <a:t>distribution</a:t>
            </a:r>
            <a:r>
              <a:rPr lang="en-US" i="0" baseline="0" dirty="0" smtClean="0"/>
              <a:t> of cues for each category with the classification function.</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28</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Under</a:t>
            </a:r>
            <a:r>
              <a:rPr lang="en-US" baseline="0" dirty="0" smtClean="0"/>
              <a:t> the linking hypothesis that the probability of REPORTING /b/ is the same as the the posterior probability, this neatly explains the step-like classification functions typically observed in speech perception.  It also, critically, links the </a:t>
            </a:r>
            <a:r>
              <a:rPr lang="en-US" i="1" baseline="0" dirty="0" smtClean="0"/>
              <a:t>distribution</a:t>
            </a:r>
            <a:r>
              <a:rPr lang="en-US" i="0" baseline="0" dirty="0" smtClean="0"/>
              <a:t> of cues for each category with the classification function.</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29</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Bayes rule</a:t>
            </a:r>
            <a:r>
              <a:rPr lang="en-US" baseline="0" dirty="0" smtClean="0"/>
              <a:t> describes how to invert a generative model. I know this is a bit abstract so let’s look at it in a more concrete setting, where</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30</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a:t>
            </a:r>
            <a:r>
              <a:rPr lang="en-US" baseline="0" dirty="0" smtClean="0"/>
              <a:t> about after I remember to put in my monocle, and my margin of error on my visual estimate goes down to a half a centimeter?</a:t>
            </a:r>
            <a:endParaRPr lang="en-US" dirty="0"/>
          </a:p>
        </p:txBody>
      </p:sp>
      <p:sp>
        <p:nvSpPr>
          <p:cNvPr id="4" name="Slide Number Placeholder 3"/>
          <p:cNvSpPr>
            <a:spLocks noGrp="1"/>
          </p:cNvSpPr>
          <p:nvPr>
            <p:ph type="sldNum" sz="quarter" idx="10"/>
          </p:nvPr>
        </p:nvSpPr>
        <p:spPr/>
        <p:txBody>
          <a:bodyPr/>
          <a:lstStyle/>
          <a:p>
            <a:fld id="{6772AB62-7EF0-4C4E-825D-A96D543D2DE8}" type="slidenum">
              <a:rPr lang="en-US" smtClean="0"/>
              <a:t>3</a:t>
            </a:fld>
            <a:endParaRPr lang="en-US"/>
          </a:p>
        </p:txBody>
      </p:sp>
    </p:spTree>
    <p:extLst>
      <p:ext uri="{BB962C8B-B14F-4D97-AF65-F5344CB8AC3E}">
        <p14:creationId xmlns:p14="http://schemas.microsoft.com/office/powerpoint/2010/main" val="40841337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B-p contrast, two</a:t>
            </a:r>
            <a:r>
              <a:rPr lang="en-US" baseline="0" dirty="0" smtClean="0"/>
              <a:t> conditions: high and low variance</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31</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B-p contrast, two</a:t>
            </a:r>
            <a:r>
              <a:rPr lang="en-US" baseline="0" dirty="0" smtClean="0"/>
              <a:t> conditions: high and low variance</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32</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B-p contrast, two</a:t>
            </a:r>
            <a:r>
              <a:rPr lang="en-US" baseline="0" dirty="0" smtClean="0"/>
              <a:t> conditions: high and low variance</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33</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B-p contrast, two</a:t>
            </a:r>
            <a:r>
              <a:rPr lang="en-US" baseline="0" dirty="0" smtClean="0"/>
              <a:t> conditions: high and low variance</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34</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is really naturally explained by </a:t>
            </a:r>
            <a:r>
              <a:rPr lang="en-US" b="1" baseline="0" dirty="0" smtClean="0"/>
              <a:t>uncertain beliefs </a:t>
            </a:r>
            <a:r>
              <a:rPr lang="en-US" b="0" baseline="0" dirty="0" smtClean="0"/>
              <a:t>about the association between the cues and the shock.  </a:t>
            </a:r>
            <a:r>
              <a:rPr lang="en-US" baseline="0" dirty="0" smtClean="0"/>
              <a:t>because an association between cue and reward changes without ever observing anything about that cue. it really looks like people (rats) are re-evaluating their previous experience with the help of mental representations.  </a:t>
            </a:r>
            <a:endParaRPr lang="en-US" dirty="0"/>
          </a:p>
        </p:txBody>
      </p:sp>
      <p:sp>
        <p:nvSpPr>
          <p:cNvPr id="4" name="Slide Number Placeholder 3"/>
          <p:cNvSpPr>
            <a:spLocks noGrp="1"/>
          </p:cNvSpPr>
          <p:nvPr>
            <p:ph type="sldNum" sz="quarter" idx="10"/>
          </p:nvPr>
        </p:nvSpPr>
        <p:spPr/>
        <p:txBody>
          <a:bodyPr/>
          <a:lstStyle/>
          <a:p>
            <a:fld id="{6772AB62-7EF0-4C4E-825D-A96D543D2DE8}" type="slidenum">
              <a:rPr lang="en-US" smtClean="0"/>
              <a:t>40</a:t>
            </a:fld>
            <a:endParaRPr lang="en-US"/>
          </a:p>
        </p:txBody>
      </p:sp>
    </p:spTree>
    <p:extLst>
      <p:ext uri="{BB962C8B-B14F-4D97-AF65-F5344CB8AC3E}">
        <p14:creationId xmlns:p14="http://schemas.microsoft.com/office/powerpoint/2010/main" val="2600876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(walk</a:t>
            </a:r>
            <a:r>
              <a:rPr lang="en-US" baseline="0" dirty="0" smtClean="0"/>
              <a:t> through this </a:t>
            </a:r>
            <a:r>
              <a:rPr lang="en-US" baseline="0" dirty="0" err="1" smtClean="0"/>
              <a:t>slowwwwly</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6772AB62-7EF0-4C4E-825D-A96D543D2DE8}" type="slidenum">
              <a:rPr lang="en-US" smtClean="0"/>
              <a:t>9</a:t>
            </a:fld>
            <a:endParaRPr lang="en-US"/>
          </a:p>
        </p:txBody>
      </p:sp>
    </p:spTree>
    <p:extLst>
      <p:ext uri="{BB962C8B-B14F-4D97-AF65-F5344CB8AC3E}">
        <p14:creationId xmlns:p14="http://schemas.microsoft.com/office/powerpoint/2010/main" val="29076671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neural</a:t>
            </a:r>
            <a:r>
              <a:rPr lang="en-US" baseline="0" dirty="0" smtClean="0"/>
              <a:t> network models: computational (logical operation: and/or/</a:t>
            </a:r>
            <a:r>
              <a:rPr lang="en-US" baseline="0" dirty="0" err="1" smtClean="0"/>
              <a:t>xor</a:t>
            </a:r>
            <a:r>
              <a:rPr lang="en-US" baseline="0" dirty="0" smtClean="0"/>
              <a:t>). algorithmic (perceptron). </a:t>
            </a:r>
            <a:endParaRPr lang="en-US" dirty="0"/>
          </a:p>
        </p:txBody>
      </p:sp>
      <p:sp>
        <p:nvSpPr>
          <p:cNvPr id="4" name="Slide Number Placeholder 3"/>
          <p:cNvSpPr>
            <a:spLocks noGrp="1"/>
          </p:cNvSpPr>
          <p:nvPr>
            <p:ph type="sldNum" sz="quarter" idx="10"/>
          </p:nvPr>
        </p:nvSpPr>
        <p:spPr/>
        <p:txBody>
          <a:bodyPr/>
          <a:lstStyle/>
          <a:p>
            <a:fld id="{6772AB62-7EF0-4C4E-825D-A96D543D2DE8}" type="slidenum">
              <a:rPr lang="en-US" smtClean="0"/>
              <a:t>11</a:t>
            </a:fld>
            <a:endParaRPr lang="en-US"/>
          </a:p>
        </p:txBody>
      </p:sp>
    </p:spTree>
    <p:extLst>
      <p:ext uri="{BB962C8B-B14F-4D97-AF65-F5344CB8AC3E}">
        <p14:creationId xmlns:p14="http://schemas.microsoft.com/office/powerpoint/2010/main" val="444376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I want to talk about one more thing that</a:t>
            </a:r>
            <a:r>
              <a:rPr lang="en-US" baseline="0" dirty="0" smtClean="0"/>
              <a:t> Bayesian models have helped us understand</a:t>
            </a:r>
            <a:endParaRPr lang="en-US" dirty="0"/>
          </a:p>
        </p:txBody>
      </p:sp>
      <p:sp>
        <p:nvSpPr>
          <p:cNvPr id="4" name="Slide Number Placeholder 3"/>
          <p:cNvSpPr>
            <a:spLocks noGrp="1"/>
          </p:cNvSpPr>
          <p:nvPr>
            <p:ph type="sldNum" sz="quarter" idx="10"/>
          </p:nvPr>
        </p:nvSpPr>
        <p:spPr/>
        <p:txBody>
          <a:bodyPr/>
          <a:lstStyle/>
          <a:p>
            <a:fld id="{6772AB62-7EF0-4C4E-825D-A96D543D2DE8}" type="slidenum">
              <a:rPr lang="en-US" smtClean="0"/>
              <a:t>15</a:t>
            </a:fld>
            <a:endParaRPr lang="en-US"/>
          </a:p>
        </p:txBody>
      </p:sp>
    </p:spTree>
    <p:extLst>
      <p:ext uri="{BB962C8B-B14F-4D97-AF65-F5344CB8AC3E}">
        <p14:creationId xmlns:p14="http://schemas.microsoft.com/office/powerpoint/2010/main" val="892961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16</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17</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18</a:t>
            </a:fld>
            <a:endParaRPr lang="en-US"/>
          </a:p>
        </p:txBody>
      </p:sp>
    </p:spTree>
    <p:extLst>
      <p:ext uri="{BB962C8B-B14F-4D97-AF65-F5344CB8AC3E}">
        <p14:creationId xmlns:p14="http://schemas.microsoft.com/office/powerpoint/2010/main" val="33295461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I’m going to tell you about a framework that we are developing and which sheds some light on this “lack of invariance” problem, and how listeners can go about solving it.  This framework puts implicit, distributional learning across multiple levels front and center as an integral part of language processing.  I want to give you some intuitions for how this framework works, and the insights that it gives us into how the human speech perception system deals with the lack of invariance.  I’ll specifically talk about three ways in which we know that people deal with this problem: rapidly adapting to novel situations, recognizing familiar situations, and generalizing to situations that are similar to those they’ve encountered before.</a:t>
            </a:r>
          </a:p>
          <a:p>
            <a:r>
              <a:rPr lang="en-US" baseline="0" dirty="0" smtClean="0"/>
              <a:t>----- Meeting Notes (2/3/14 14:35) -----</a:t>
            </a:r>
          </a:p>
          <a:p>
            <a:r>
              <a:rPr lang="en-US" baseline="0" dirty="0" smtClean="0"/>
              <a:t>"view not commonly accepted but very compatible"</a:t>
            </a:r>
          </a:p>
          <a:p>
            <a:endParaRPr lang="en-US" baseline="0" dirty="0" smtClean="0"/>
          </a:p>
          <a:p>
            <a:r>
              <a:rPr lang="en-US" baseline="0" dirty="0" smtClean="0"/>
              <a:t>separate out three parts into bullets</a:t>
            </a:r>
            <a:endParaRPr lang="en-US" dirty="0"/>
          </a:p>
        </p:txBody>
      </p:sp>
      <p:sp>
        <p:nvSpPr>
          <p:cNvPr id="4" name="Slide Number Placeholder 3"/>
          <p:cNvSpPr>
            <a:spLocks noGrp="1"/>
          </p:cNvSpPr>
          <p:nvPr>
            <p:ph type="sldNum" sz="quarter" idx="10"/>
          </p:nvPr>
        </p:nvSpPr>
        <p:spPr/>
        <p:txBody>
          <a:bodyPr/>
          <a:lstStyle/>
          <a:p>
            <a:fld id="{6D5F32C6-E03E-4EBD-BEF9-2409E3AA53CC}" type="slidenum">
              <a:rPr lang="en-US" smtClean="0"/>
              <a:pPr/>
              <a:t>19</a:t>
            </a:fld>
            <a:endParaRPr lang="en-US"/>
          </a:p>
        </p:txBody>
      </p:sp>
    </p:spTree>
    <p:extLst>
      <p:ext uri="{BB962C8B-B14F-4D97-AF65-F5344CB8AC3E}">
        <p14:creationId xmlns:p14="http://schemas.microsoft.com/office/powerpoint/2010/main" val="33295461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C261066-41FB-604C-85C2-7E12BC24E2D8}" type="datetimeFigureOut">
              <a:rPr lang="en-US" smtClean="0"/>
              <a:t>2/13/14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560632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261066-41FB-604C-85C2-7E12BC24E2D8}" type="datetimeFigureOut">
              <a:rPr lang="en-US" smtClean="0"/>
              <a:t>2/13/14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3095870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261066-41FB-604C-85C2-7E12BC24E2D8}" type="datetimeFigureOut">
              <a:rPr lang="en-US" smtClean="0"/>
              <a:t>2/13/14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1149234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C261066-41FB-604C-85C2-7E12BC24E2D8}" type="datetimeFigureOut">
              <a:rPr lang="en-US" smtClean="0"/>
              <a:t>2/13/14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1487632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C261066-41FB-604C-85C2-7E12BC24E2D8}" type="datetimeFigureOut">
              <a:rPr lang="en-US" smtClean="0"/>
              <a:t>2/13/14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3232228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C261066-41FB-604C-85C2-7E12BC24E2D8}" type="datetimeFigureOut">
              <a:rPr lang="en-US" smtClean="0"/>
              <a:t>2/13/14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2307361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C261066-41FB-604C-85C2-7E12BC24E2D8}" type="datetimeFigureOut">
              <a:rPr lang="en-US" smtClean="0"/>
              <a:t>2/13/14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1670499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C261066-41FB-604C-85C2-7E12BC24E2D8}" type="datetimeFigureOut">
              <a:rPr lang="en-US" smtClean="0"/>
              <a:t>2/13/14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6529222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261066-41FB-604C-85C2-7E12BC24E2D8}" type="datetimeFigureOut">
              <a:rPr lang="en-US" smtClean="0"/>
              <a:t>2/13/14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4161911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261066-41FB-604C-85C2-7E12BC24E2D8}" type="datetimeFigureOut">
              <a:rPr lang="en-US" smtClean="0"/>
              <a:t>2/13/14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1662847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261066-41FB-604C-85C2-7E12BC24E2D8}" type="datetimeFigureOut">
              <a:rPr lang="en-US" smtClean="0"/>
              <a:t>2/13/14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189618-6E96-6C43-8FD1-2122236DD676}" type="slidenum">
              <a:rPr lang="en-US" smtClean="0"/>
              <a:t>‹#›</a:t>
            </a:fld>
            <a:endParaRPr lang="en-US"/>
          </a:p>
        </p:txBody>
      </p:sp>
    </p:spTree>
    <p:extLst>
      <p:ext uri="{BB962C8B-B14F-4D97-AF65-F5344CB8AC3E}">
        <p14:creationId xmlns:p14="http://schemas.microsoft.com/office/powerpoint/2010/main" val="34620694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Helvetica"/>
                <a:cs typeface="Helvetica"/>
              </a:defRPr>
            </a:lvl1pPr>
          </a:lstStyle>
          <a:p>
            <a:fld id="{EC261066-41FB-604C-85C2-7E12BC24E2D8}" type="datetimeFigureOut">
              <a:rPr lang="en-US" smtClean="0"/>
              <a:pPr/>
              <a:t>2/13/14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Helvetica"/>
                <a:cs typeface="Helvetica"/>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Helvetica"/>
                <a:cs typeface="Helvetica"/>
              </a:defRPr>
            </a:lvl1pPr>
          </a:lstStyle>
          <a:p>
            <a:fld id="{1E189618-6E96-6C43-8FD1-2122236DD676}" type="slidenum">
              <a:rPr lang="en-US" smtClean="0"/>
              <a:pPr/>
              <a:t>‹#›</a:t>
            </a:fld>
            <a:endParaRPr lang="en-US"/>
          </a:p>
        </p:txBody>
      </p:sp>
    </p:spTree>
    <p:extLst>
      <p:ext uri="{BB962C8B-B14F-4D97-AF65-F5344CB8AC3E}">
        <p14:creationId xmlns:p14="http://schemas.microsoft.com/office/powerpoint/2010/main" val="19356879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xmlns:p14="http://schemas.microsoft.com/office/powerpoint/2010/main" id="1" dur="indefinite" restart="never" nodeType="tmRoot"/>
      </p:par>
    </p:tnLst>
  </p:timing>
  <p:txStyles>
    <p:titleStyle>
      <a:lvl1pPr algn="l" defTabSz="457200" rtl="0" eaLnBrk="1" latinLnBrk="0" hangingPunct="1">
        <a:lnSpc>
          <a:spcPct val="80000"/>
        </a:lnSpc>
        <a:spcBef>
          <a:spcPct val="0"/>
        </a:spcBef>
        <a:buNone/>
        <a:defRPr sz="4400" b="1" kern="1200">
          <a:solidFill>
            <a:schemeClr val="tx1"/>
          </a:solidFill>
          <a:latin typeface="Helvetica"/>
          <a:ea typeface="+mj-ea"/>
          <a:cs typeface="Helvetica"/>
        </a:defRPr>
      </a:lvl1pPr>
    </p:titleStyle>
    <p:bodyStyle>
      <a:lvl1pPr marL="342900" indent="-342900" algn="l" defTabSz="457200" rtl="0" eaLnBrk="1" latinLnBrk="0" hangingPunct="1">
        <a:spcBef>
          <a:spcPct val="20000"/>
        </a:spcBef>
        <a:buFont typeface="Arial"/>
        <a:buChar char="•"/>
        <a:defRPr sz="3200" kern="1200">
          <a:solidFill>
            <a:schemeClr val="bg1">
              <a:lumMod val="50000"/>
            </a:schemeClr>
          </a:solidFill>
          <a:latin typeface="Helvetica"/>
          <a:ea typeface="+mn-ea"/>
          <a:cs typeface="Helvetica"/>
        </a:defRPr>
      </a:lvl1pPr>
      <a:lvl2pPr marL="742950" indent="-285750" algn="l" defTabSz="457200" rtl="0" eaLnBrk="1" latinLnBrk="0" hangingPunct="1">
        <a:spcBef>
          <a:spcPct val="20000"/>
        </a:spcBef>
        <a:buFont typeface="Arial"/>
        <a:buChar char="–"/>
        <a:defRPr sz="2800" kern="1200">
          <a:solidFill>
            <a:schemeClr val="bg1">
              <a:lumMod val="50000"/>
            </a:schemeClr>
          </a:solidFill>
          <a:latin typeface="Helvetica"/>
          <a:ea typeface="+mn-ea"/>
          <a:cs typeface="Helvetica"/>
        </a:defRPr>
      </a:lvl2pPr>
      <a:lvl3pPr marL="1143000" indent="-228600" algn="l" defTabSz="457200" rtl="0" eaLnBrk="1" latinLnBrk="0" hangingPunct="1">
        <a:spcBef>
          <a:spcPct val="20000"/>
        </a:spcBef>
        <a:buFont typeface="Arial"/>
        <a:buChar char="•"/>
        <a:defRPr sz="2400" kern="1200">
          <a:solidFill>
            <a:schemeClr val="bg1">
              <a:lumMod val="50000"/>
            </a:schemeClr>
          </a:solidFill>
          <a:latin typeface="Helvetica"/>
          <a:ea typeface="+mn-ea"/>
          <a:cs typeface="Helvetica"/>
        </a:defRPr>
      </a:lvl3pPr>
      <a:lvl4pPr marL="1600200" indent="-228600" algn="l" defTabSz="457200" rtl="0" eaLnBrk="1" latinLnBrk="0" hangingPunct="1">
        <a:spcBef>
          <a:spcPct val="20000"/>
        </a:spcBef>
        <a:buFont typeface="Arial"/>
        <a:buChar char="–"/>
        <a:defRPr sz="2000" kern="1200">
          <a:solidFill>
            <a:schemeClr val="bg1">
              <a:lumMod val="50000"/>
            </a:schemeClr>
          </a:solidFill>
          <a:latin typeface="Helvetica"/>
          <a:ea typeface="+mn-ea"/>
          <a:cs typeface="Helvetica"/>
        </a:defRPr>
      </a:lvl4pPr>
      <a:lvl5pPr marL="2057400" indent="-228600" algn="l" defTabSz="457200" rtl="0" eaLnBrk="1" latinLnBrk="0" hangingPunct="1">
        <a:spcBef>
          <a:spcPct val="20000"/>
        </a:spcBef>
        <a:buFont typeface="Arial"/>
        <a:buChar char="»"/>
        <a:defRPr sz="2000" kern="1200">
          <a:solidFill>
            <a:schemeClr val="bg1">
              <a:lumMod val="50000"/>
            </a:schemeClr>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19.png"/><Relationship Id="rId6" Type="http://schemas.openxmlformats.org/officeDocument/2006/relationships/image" Target="../media/image20.emf"/><Relationship Id="rId1" Type="http://schemas.microsoft.com/office/2007/relationships/media" Target="../media/media1.wav"/><Relationship Id="rId2" Type="http://schemas.openxmlformats.org/officeDocument/2006/relationships/audio" Target="../media/media1.wav"/></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1.emf"/></Relationships>
</file>

<file path=ppt/slides/_rels/slide17.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emf"/><Relationship Id="rId5" Type="http://schemas.openxmlformats.org/officeDocument/2006/relationships/image" Target="../media/image21.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8.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5" Type="http://schemas.openxmlformats.org/officeDocument/2006/relationships/image" Target="../media/image26.emf"/><Relationship Id="rId6" Type="http://schemas.openxmlformats.org/officeDocument/2006/relationships/image" Target="../media/image21.em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9.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gif"/></Relationships>
</file>

<file path=ppt/slides/_rels/slide21.xml.rels><?xml version="1.0" encoding="UTF-8" standalone="yes"?>
<Relationships xmlns="http://schemas.openxmlformats.org/package/2006/relationships"><Relationship Id="rId3" Type="http://schemas.openxmlformats.org/officeDocument/2006/relationships/image" Target="../media/image30.emf"/><Relationship Id="rId4"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2.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3.xml.rels><?xml version="1.0" encoding="UTF-8" standalone="yes"?>
<Relationships xmlns="http://schemas.openxmlformats.org/package/2006/relationships"><Relationship Id="rId3" Type="http://schemas.openxmlformats.org/officeDocument/2006/relationships/image" Target="../media/image33.emf"/><Relationship Id="rId4"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4.xml.rels><?xml version="1.0" encoding="UTF-8" standalone="yes"?>
<Relationships xmlns="http://schemas.openxmlformats.org/package/2006/relationships"><Relationship Id="rId3" Type="http://schemas.openxmlformats.org/officeDocument/2006/relationships/image" Target="../media/image34.emf"/><Relationship Id="rId4"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5.xml.rels><?xml version="1.0" encoding="UTF-8" standalone="yes"?>
<Relationships xmlns="http://schemas.openxmlformats.org/package/2006/relationships"><Relationship Id="rId3" Type="http://schemas.openxmlformats.org/officeDocument/2006/relationships/image" Target="../media/image35.emf"/><Relationship Id="rId4"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6.xml.rels><?xml version="1.0" encoding="UTF-8" standalone="yes"?>
<Relationships xmlns="http://schemas.openxmlformats.org/package/2006/relationships"><Relationship Id="rId3" Type="http://schemas.openxmlformats.org/officeDocument/2006/relationships/image" Target="../media/image36.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7.xml.rels><?xml version="1.0" encoding="UTF-8" standalone="yes"?>
<Relationships xmlns="http://schemas.openxmlformats.org/package/2006/relationships"><Relationship Id="rId3" Type="http://schemas.openxmlformats.org/officeDocument/2006/relationships/image" Target="../media/image38.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8.xml.rels><?xml version="1.0" encoding="UTF-8" standalone="yes"?>
<Relationships xmlns="http://schemas.openxmlformats.org/package/2006/relationships"><Relationship Id="rId3" Type="http://schemas.openxmlformats.org/officeDocument/2006/relationships/image" Target="../media/image39.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9.xml.rels><?xml version="1.0" encoding="UTF-8" standalone="yes"?>
<Relationships xmlns="http://schemas.openxmlformats.org/package/2006/relationships"><Relationship Id="rId3" Type="http://schemas.openxmlformats.org/officeDocument/2006/relationships/image" Target="../media/image40.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1.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42.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43.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5.png"/><Relationship Id="rId4" Type="http://schemas.openxmlformats.org/officeDocument/2006/relationships/image" Target="../media/image46.png"/><Relationship Id="rId5" Type="http://schemas.openxmlformats.org/officeDocument/2006/relationships/image" Target="../media/image47.png"/><Relationship Id="rId1" Type="http://schemas.openxmlformats.org/officeDocument/2006/relationships/slideLayout" Target="../slideLayouts/slideLayout2.xml"/><Relationship Id="rId2" Type="http://schemas.openxmlformats.org/officeDocument/2006/relationships/image" Target="../media/image44.jpg"/></Relationships>
</file>

<file path=ppt/slides/_rels/slide37.xml.rels><?xml version="1.0" encoding="UTF-8" standalone="yes"?>
<Relationships xmlns="http://schemas.openxmlformats.org/package/2006/relationships"><Relationship Id="rId3" Type="http://schemas.openxmlformats.org/officeDocument/2006/relationships/image" Target="../media/image44.jpg"/><Relationship Id="rId4" Type="http://schemas.openxmlformats.org/officeDocument/2006/relationships/image" Target="../media/image47.png"/><Relationship Id="rId5" Type="http://schemas.openxmlformats.org/officeDocument/2006/relationships/image" Target="../media/image48.png"/><Relationship Id="rId6" Type="http://schemas.openxmlformats.org/officeDocument/2006/relationships/image" Target="../media/image46.png"/><Relationship Id="rId7" Type="http://schemas.openxmlformats.org/officeDocument/2006/relationships/image" Target="../media/image49.png"/><Relationship Id="rId1" Type="http://schemas.openxmlformats.org/officeDocument/2006/relationships/slideLayout" Target="../slideLayouts/slideLayout2.xml"/><Relationship Id="rId2" Type="http://schemas.openxmlformats.org/officeDocument/2006/relationships/image" Target="../media/image45.png"/></Relationships>
</file>

<file path=ppt/slides/_rels/slide38.xml.rels><?xml version="1.0" encoding="UTF-8" standalone="yes"?>
<Relationships xmlns="http://schemas.openxmlformats.org/package/2006/relationships"><Relationship Id="rId3" Type="http://schemas.openxmlformats.org/officeDocument/2006/relationships/image" Target="../media/image45.png"/><Relationship Id="rId4" Type="http://schemas.openxmlformats.org/officeDocument/2006/relationships/image" Target="../media/image47.png"/><Relationship Id="rId1" Type="http://schemas.openxmlformats.org/officeDocument/2006/relationships/slideLayout" Target="../slideLayouts/slideLayout2.xml"/><Relationship Id="rId2" Type="http://schemas.openxmlformats.org/officeDocument/2006/relationships/image" Target="../media/image44.jpg"/></Relationships>
</file>

<file path=ppt/slides/_rels/slide39.xml.rels><?xml version="1.0" encoding="UTF-8" standalone="yes"?>
<Relationships xmlns="http://schemas.openxmlformats.org/package/2006/relationships"><Relationship Id="rId3" Type="http://schemas.openxmlformats.org/officeDocument/2006/relationships/image" Target="../media/image44.jpg"/><Relationship Id="rId4" Type="http://schemas.openxmlformats.org/officeDocument/2006/relationships/image" Target="../media/image47.png"/><Relationship Id="rId5" Type="http://schemas.openxmlformats.org/officeDocument/2006/relationships/image" Target="../media/image48.png"/><Relationship Id="rId6" Type="http://schemas.openxmlformats.org/officeDocument/2006/relationships/image" Target="../media/image46.png"/><Relationship Id="rId7" Type="http://schemas.openxmlformats.org/officeDocument/2006/relationships/image" Target="../media/image49.png"/><Relationship Id="rId1" Type="http://schemas.openxmlformats.org/officeDocument/2006/relationships/slideLayout" Target="../slideLayouts/slideLayout2.xml"/><Relationship Id="rId2" Type="http://schemas.openxmlformats.org/officeDocument/2006/relationships/image" Target="../media/image45.png"/></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5" Type="http://schemas.openxmlformats.org/officeDocument/2006/relationships/image" Target="../media/image8.emf"/><Relationship Id="rId6" Type="http://schemas.openxmlformats.org/officeDocument/2006/relationships/image" Target="../media/image9.emf"/><Relationship Id="rId7" Type="http://schemas.openxmlformats.org/officeDocument/2006/relationships/image" Target="../media/image10.emf"/><Relationship Id="rId8" Type="http://schemas.openxmlformats.org/officeDocument/2006/relationships/image" Target="../media/image11.emf"/><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5" Type="http://schemas.openxmlformats.org/officeDocument/2006/relationships/image" Target="../media/image13.emf"/><Relationship Id="rId6" Type="http://schemas.openxmlformats.org/officeDocument/2006/relationships/image" Target="../media/image14.emf"/><Relationship Id="rId7" Type="http://schemas.openxmlformats.org/officeDocument/2006/relationships/image" Target="../media/image15.emf"/><Relationship Id="rId8"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70570"/>
            <a:ext cx="7772400" cy="1470025"/>
          </a:xfrm>
        </p:spPr>
        <p:txBody>
          <a:bodyPr>
            <a:noAutofit/>
          </a:bodyPr>
          <a:lstStyle/>
          <a:p>
            <a:r>
              <a:rPr lang="en-US" sz="6000" dirty="0" smtClean="0"/>
              <a:t>Bayesian modeling in cognitive science</a:t>
            </a:r>
            <a:endParaRPr lang="en-US" sz="6000" dirty="0"/>
          </a:p>
        </p:txBody>
      </p:sp>
      <p:sp>
        <p:nvSpPr>
          <p:cNvPr id="3" name="Subtitle 2"/>
          <p:cNvSpPr>
            <a:spLocks noGrp="1"/>
          </p:cNvSpPr>
          <p:nvPr>
            <p:ph type="subTitle" idx="1"/>
          </p:nvPr>
        </p:nvSpPr>
        <p:spPr>
          <a:xfrm>
            <a:off x="685800" y="3886200"/>
            <a:ext cx="7086600" cy="1752600"/>
          </a:xfrm>
        </p:spPr>
        <p:txBody>
          <a:bodyPr/>
          <a:lstStyle/>
          <a:p>
            <a:pPr algn="l"/>
            <a:r>
              <a:rPr lang="en-US" dirty="0" smtClean="0"/>
              <a:t>Dave Kleinschmidt</a:t>
            </a:r>
            <a:br>
              <a:rPr lang="en-US" dirty="0" smtClean="0"/>
            </a:br>
            <a:r>
              <a:rPr lang="en-US" dirty="0" smtClean="0"/>
              <a:t>University of Rochester</a:t>
            </a:r>
            <a:endParaRPr lang="en-US" dirty="0"/>
          </a:p>
        </p:txBody>
      </p:sp>
    </p:spTree>
    <p:extLst>
      <p:ext uri="{BB962C8B-B14F-4D97-AF65-F5344CB8AC3E}">
        <p14:creationId xmlns:p14="http://schemas.microsoft.com/office/powerpoint/2010/main" val="161141700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Bayesian modeling</a:t>
            </a:r>
            <a:endParaRPr lang="en-US" dirty="0"/>
          </a:p>
        </p:txBody>
      </p:sp>
      <p:sp>
        <p:nvSpPr>
          <p:cNvPr id="3" name="Content Placeholder 2"/>
          <p:cNvSpPr>
            <a:spLocks noGrp="1"/>
          </p:cNvSpPr>
          <p:nvPr>
            <p:ph idx="1"/>
          </p:nvPr>
        </p:nvSpPr>
        <p:spPr/>
        <p:txBody>
          <a:bodyPr/>
          <a:lstStyle/>
          <a:p>
            <a:r>
              <a:rPr lang="en-US" dirty="0" smtClean="0"/>
              <a:t>Represent uncertain information</a:t>
            </a:r>
          </a:p>
          <a:p>
            <a:r>
              <a:rPr lang="en-US" dirty="0" smtClean="0"/>
              <a:t>Everything is a probability distribution</a:t>
            </a:r>
          </a:p>
          <a:p>
            <a:r>
              <a:rPr lang="en-US" dirty="0" smtClean="0"/>
              <a:t>Usually describe </a:t>
            </a:r>
            <a:r>
              <a:rPr lang="en-US" b="1" dirty="0" smtClean="0"/>
              <a:t>optimal </a:t>
            </a:r>
            <a:r>
              <a:rPr lang="en-US" dirty="0" smtClean="0"/>
              <a:t>performance for a task, given certain information and assumptions about task structure.</a:t>
            </a:r>
          </a:p>
          <a:p>
            <a:r>
              <a:rPr lang="en-US" dirty="0" smtClean="0"/>
              <a:t>Not always directly related to actual cognitive processing or neural activity.</a:t>
            </a:r>
            <a:endParaRPr lang="en-US" dirty="0"/>
          </a:p>
        </p:txBody>
      </p:sp>
    </p:spTree>
    <p:extLst>
      <p:ext uri="{BB962C8B-B14F-4D97-AF65-F5344CB8AC3E}">
        <p14:creationId xmlns:p14="http://schemas.microsoft.com/office/powerpoint/2010/main" val="40274809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Bayesian </a:t>
            </a:r>
            <a:r>
              <a:rPr lang="en-US" dirty="0" smtClean="0"/>
              <a:t>modeling: </a:t>
            </a:r>
            <a:br>
              <a:rPr lang="en-US" dirty="0" smtClean="0"/>
            </a:br>
            <a:r>
              <a:rPr lang="en-US" dirty="0" smtClean="0"/>
              <a:t>levels of analysis</a:t>
            </a:r>
            <a:endParaRPr lang="en-US" dirty="0"/>
          </a:p>
        </p:txBody>
      </p:sp>
      <p:sp>
        <p:nvSpPr>
          <p:cNvPr id="3" name="Content Placeholder 2"/>
          <p:cNvSpPr>
            <a:spLocks noGrp="1"/>
          </p:cNvSpPr>
          <p:nvPr>
            <p:ph idx="1"/>
          </p:nvPr>
        </p:nvSpPr>
        <p:spPr/>
        <p:txBody>
          <a:bodyPr/>
          <a:lstStyle/>
          <a:p>
            <a:r>
              <a:rPr lang="en-US" dirty="0" smtClean="0"/>
              <a:t>David Marr (1982), </a:t>
            </a:r>
            <a:r>
              <a:rPr lang="en-US" i="1" dirty="0" smtClean="0"/>
              <a:t>Vision</a:t>
            </a:r>
            <a:endParaRPr lang="en-US" b="1" i="1" dirty="0" smtClean="0"/>
          </a:p>
          <a:p>
            <a:r>
              <a:rPr lang="en-US" b="1" dirty="0" smtClean="0"/>
              <a:t>Computational: </a:t>
            </a:r>
            <a:r>
              <a:rPr lang="en-US" dirty="0" smtClean="0"/>
              <a:t>what is the problem that the system solves?</a:t>
            </a:r>
          </a:p>
          <a:p>
            <a:r>
              <a:rPr lang="en-US" b="1" dirty="0" smtClean="0"/>
              <a:t>Algorithmic</a:t>
            </a:r>
            <a:r>
              <a:rPr lang="en-US" dirty="0" smtClean="0"/>
              <a:t>: what are the </a:t>
            </a:r>
            <a:r>
              <a:rPr lang="en-US" b="1" dirty="0" smtClean="0"/>
              <a:t>representations</a:t>
            </a:r>
            <a:r>
              <a:rPr lang="en-US" dirty="0" smtClean="0"/>
              <a:t> and </a:t>
            </a:r>
            <a:r>
              <a:rPr lang="en-US" b="1" dirty="0" smtClean="0"/>
              <a:t>processes</a:t>
            </a:r>
            <a:r>
              <a:rPr lang="en-US" dirty="0" smtClean="0"/>
              <a:t> used to carry out the computations?</a:t>
            </a:r>
          </a:p>
          <a:p>
            <a:r>
              <a:rPr lang="en-US" b="1" dirty="0" smtClean="0"/>
              <a:t>Implementation</a:t>
            </a:r>
            <a:r>
              <a:rPr lang="en-US" dirty="0" smtClean="0"/>
              <a:t>: what is the hardware?</a:t>
            </a:r>
            <a:endParaRPr lang="en-US" b="1" dirty="0" smtClean="0"/>
          </a:p>
          <a:p>
            <a:endParaRPr lang="en-US" dirty="0"/>
          </a:p>
        </p:txBody>
      </p:sp>
    </p:spTree>
    <p:extLst>
      <p:ext uri="{BB962C8B-B14F-4D97-AF65-F5344CB8AC3E}">
        <p14:creationId xmlns:p14="http://schemas.microsoft.com/office/powerpoint/2010/main" val="32379904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Bayesian modeling</a:t>
            </a:r>
            <a:endParaRPr lang="en-US" dirty="0"/>
          </a:p>
        </p:txBody>
      </p:sp>
      <p:sp>
        <p:nvSpPr>
          <p:cNvPr id="3" name="Content Placeholder 2"/>
          <p:cNvSpPr>
            <a:spLocks noGrp="1"/>
          </p:cNvSpPr>
          <p:nvPr>
            <p:ph idx="1"/>
          </p:nvPr>
        </p:nvSpPr>
        <p:spPr/>
        <p:txBody>
          <a:bodyPr/>
          <a:lstStyle/>
          <a:p>
            <a:r>
              <a:rPr lang="en-US" dirty="0" smtClean="0"/>
              <a:t>Generally at the </a:t>
            </a:r>
            <a:r>
              <a:rPr lang="en-US" b="1" dirty="0" smtClean="0"/>
              <a:t>computational level</a:t>
            </a:r>
            <a:r>
              <a:rPr lang="en-US" dirty="0" smtClean="0"/>
              <a:t>: </a:t>
            </a:r>
          </a:p>
          <a:p>
            <a:pPr lvl="1"/>
            <a:r>
              <a:rPr lang="en-US" dirty="0" smtClean="0"/>
              <a:t>What is the </a:t>
            </a:r>
            <a:r>
              <a:rPr lang="en-US" b="1" dirty="0" smtClean="0"/>
              <a:t>task</a:t>
            </a:r>
            <a:r>
              <a:rPr lang="en-US" dirty="0" smtClean="0"/>
              <a:t> to be performed?</a:t>
            </a:r>
          </a:p>
          <a:p>
            <a:pPr lvl="1"/>
            <a:r>
              <a:rPr lang="en-US" dirty="0" smtClean="0"/>
              <a:t>What is the </a:t>
            </a:r>
            <a:r>
              <a:rPr lang="en-US" b="1" dirty="0" smtClean="0"/>
              <a:t>information </a:t>
            </a:r>
            <a:r>
              <a:rPr lang="en-US" dirty="0" smtClean="0"/>
              <a:t>available to do it?</a:t>
            </a:r>
            <a:endParaRPr lang="en-US" dirty="0"/>
          </a:p>
          <a:p>
            <a:pPr lvl="1"/>
            <a:r>
              <a:rPr lang="en-US" dirty="0" smtClean="0"/>
              <a:t>What is the </a:t>
            </a:r>
            <a:r>
              <a:rPr lang="en-US" b="1" dirty="0" smtClean="0"/>
              <a:t>model </a:t>
            </a:r>
            <a:r>
              <a:rPr lang="en-US" dirty="0" smtClean="0"/>
              <a:t>(</a:t>
            </a:r>
            <a:r>
              <a:rPr lang="en-US" dirty="0" smtClean="0"/>
              <a:t>relationship)</a:t>
            </a:r>
            <a:r>
              <a:rPr lang="en-US" b="1" dirty="0" smtClean="0"/>
              <a:t> </a:t>
            </a:r>
            <a:r>
              <a:rPr lang="en-US" dirty="0" smtClean="0"/>
              <a:t>of information and task?</a:t>
            </a:r>
          </a:p>
          <a:p>
            <a:r>
              <a:rPr lang="en-US" dirty="0" smtClean="0"/>
              <a:t>Predicts </a:t>
            </a:r>
            <a:r>
              <a:rPr lang="en-US" b="1" dirty="0" smtClean="0"/>
              <a:t>best </a:t>
            </a:r>
            <a:r>
              <a:rPr lang="en-US" b="1" smtClean="0"/>
              <a:t>possible performance.</a:t>
            </a:r>
            <a:endParaRPr lang="en-US" dirty="0" smtClean="0"/>
          </a:p>
        </p:txBody>
      </p:sp>
    </p:spTree>
    <p:extLst>
      <p:ext uri="{BB962C8B-B14F-4D97-AF65-F5344CB8AC3E}">
        <p14:creationId xmlns:p14="http://schemas.microsoft.com/office/powerpoint/2010/main" val="207373489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Bayesian </a:t>
            </a:r>
            <a:r>
              <a:rPr lang="en-US" dirty="0" smtClean="0"/>
              <a:t>modeling: </a:t>
            </a:r>
            <a:br>
              <a:rPr lang="en-US" dirty="0" smtClean="0"/>
            </a:br>
            <a:r>
              <a:rPr lang="en-US" dirty="0" smtClean="0"/>
              <a:t>Cue combination</a:t>
            </a:r>
            <a:endParaRPr lang="en-US" dirty="0"/>
          </a:p>
        </p:txBody>
      </p:sp>
      <p:sp>
        <p:nvSpPr>
          <p:cNvPr id="3" name="Content Placeholder 2"/>
          <p:cNvSpPr>
            <a:spLocks noGrp="1"/>
          </p:cNvSpPr>
          <p:nvPr>
            <p:ph idx="1"/>
          </p:nvPr>
        </p:nvSpPr>
        <p:spPr/>
        <p:txBody>
          <a:bodyPr/>
          <a:lstStyle/>
          <a:p>
            <a:r>
              <a:rPr lang="en-US" b="1" dirty="0" smtClean="0"/>
              <a:t>task</a:t>
            </a:r>
            <a:r>
              <a:rPr lang="en-US" dirty="0" smtClean="0"/>
              <a:t>: figure out how big a thing is</a:t>
            </a:r>
          </a:p>
          <a:p>
            <a:r>
              <a:rPr lang="en-US" b="1" dirty="0" smtClean="0"/>
              <a:t>information</a:t>
            </a:r>
            <a:r>
              <a:rPr lang="en-US" dirty="0" smtClean="0"/>
              <a:t>: multiple noisy/uncertain estimates</a:t>
            </a:r>
          </a:p>
          <a:p>
            <a:r>
              <a:rPr lang="en-US" b="1" dirty="0" smtClean="0"/>
              <a:t>model</a:t>
            </a:r>
            <a:r>
              <a:rPr lang="en-US" dirty="0" smtClean="0"/>
              <a:t>: all estimates generated by same actual size in the world</a:t>
            </a:r>
            <a:endParaRPr lang="en-US" b="1" dirty="0" smtClean="0"/>
          </a:p>
        </p:txBody>
      </p:sp>
    </p:spTree>
    <p:extLst>
      <p:ext uri="{BB962C8B-B14F-4D97-AF65-F5344CB8AC3E}">
        <p14:creationId xmlns:p14="http://schemas.microsoft.com/office/powerpoint/2010/main" val="375683256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make a model</a:t>
            </a:r>
            <a:endParaRPr lang="en-US" dirty="0"/>
          </a:p>
        </p:txBody>
      </p:sp>
      <p:sp>
        <p:nvSpPr>
          <p:cNvPr id="3" name="Content Placeholder 2"/>
          <p:cNvSpPr>
            <a:spLocks noGrp="1"/>
          </p:cNvSpPr>
          <p:nvPr>
            <p:ph idx="1"/>
          </p:nvPr>
        </p:nvSpPr>
        <p:spPr/>
        <p:txBody>
          <a:bodyPr/>
          <a:lstStyle/>
          <a:p>
            <a:r>
              <a:rPr lang="en-US" dirty="0" smtClean="0"/>
              <a:t>Start with a theory</a:t>
            </a:r>
          </a:p>
          <a:p>
            <a:pPr lvl="1"/>
            <a:r>
              <a:rPr lang="en-US" dirty="0" smtClean="0"/>
              <a:t>“People combine information about size from different senses by weighting each sense according to its reliability”</a:t>
            </a:r>
          </a:p>
          <a:p>
            <a:r>
              <a:rPr lang="en-US" dirty="0" smtClean="0"/>
              <a:t>Express the theory quantitatively</a:t>
            </a:r>
          </a:p>
          <a:p>
            <a:pPr lvl="1"/>
            <a:r>
              <a:rPr lang="en-US" dirty="0" smtClean="0"/>
              <a:t>Information is a probability distribution</a:t>
            </a:r>
          </a:p>
          <a:p>
            <a:pPr lvl="1"/>
            <a:r>
              <a:rPr lang="en-US" dirty="0" smtClean="0"/>
              <a:t>Reliability is the inverse variance of that distribution.</a:t>
            </a:r>
            <a:endParaRPr lang="en-US" dirty="0"/>
          </a:p>
        </p:txBody>
      </p:sp>
    </p:spTree>
    <p:extLst>
      <p:ext uri="{BB962C8B-B14F-4D97-AF65-F5344CB8AC3E}">
        <p14:creationId xmlns:p14="http://schemas.microsoft.com/office/powerpoint/2010/main" val="232407874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dirty="0"/>
          </a:p>
        </p:txBody>
      </p:sp>
      <p:pic>
        <p:nvPicPr>
          <p:cNvPr id="4" name="bark-park-continuum.wav">
            <a:hlinkClick r:id="" action="ppaction://media"/>
          </p:cNvPr>
          <p:cNvPicPr>
            <a:picLocks noGrp="1" noChangeAspect="1"/>
          </p:cNvPicPr>
          <p:nvPr>
            <p:ph idx="1"/>
            <a:audioFile r:link="rId2"/>
            <p:extLst>
              <p:ext uri="{DAA4B4D4-6D71-4841-9C94-3DE7FCFB9230}">
                <p14:media xmlns:p14="http://schemas.microsoft.com/office/powerpoint/2010/main" r:embed="rId1"/>
              </p:ext>
            </p:extLst>
          </p:nvPr>
        </p:nvPicPr>
        <p:blipFill>
          <a:blip r:embed="rId5"/>
          <a:stretch>
            <a:fillRect/>
          </a:stretch>
        </p:blipFill>
        <p:spPr>
          <a:xfrm>
            <a:off x="7758923" y="5547078"/>
            <a:ext cx="812800" cy="812800"/>
          </a:xfrm>
        </p:spPr>
      </p:pic>
      <p:grpSp>
        <p:nvGrpSpPr>
          <p:cNvPr id="10" name="Group 9"/>
          <p:cNvGrpSpPr/>
          <p:nvPr/>
        </p:nvGrpSpPr>
        <p:grpSpPr>
          <a:xfrm>
            <a:off x="1864486" y="1005331"/>
            <a:ext cx="4392851" cy="4213422"/>
            <a:chOff x="1864486" y="1005331"/>
            <a:chExt cx="4392851" cy="4213422"/>
          </a:xfrm>
        </p:grpSpPr>
        <p:pic>
          <p:nvPicPr>
            <p:cNvPr id="5" name="Picture 4"/>
            <p:cNvPicPr>
              <a:picLocks noChangeAspect="1"/>
            </p:cNvPicPr>
            <p:nvPr/>
          </p:nvPicPr>
          <p:blipFill rotWithShape="1">
            <a:blip r:embed="rId6">
              <a:extLst>
                <a:ext uri="{28A0092B-C50C-407E-A947-70E740481C1C}">
                  <a14:useLocalDpi xmlns:a14="http://schemas.microsoft.com/office/drawing/2010/main" val="0"/>
                </a:ext>
              </a:extLst>
            </a:blip>
            <a:srcRect l="30329" r="20762" b="28202"/>
            <a:stretch/>
          </p:blipFill>
          <p:spPr>
            <a:xfrm>
              <a:off x="2865364" y="1005331"/>
              <a:ext cx="3391973" cy="3734474"/>
            </a:xfrm>
            <a:prstGeom prst="rect">
              <a:avLst/>
            </a:prstGeom>
          </p:spPr>
        </p:pic>
        <p:sp>
          <p:nvSpPr>
            <p:cNvPr id="6" name="TextBox 5"/>
            <p:cNvSpPr txBox="1"/>
            <p:nvPr/>
          </p:nvSpPr>
          <p:spPr>
            <a:xfrm>
              <a:off x="3113177" y="4757088"/>
              <a:ext cx="787395" cy="461665"/>
            </a:xfrm>
            <a:prstGeom prst="rect">
              <a:avLst/>
            </a:prstGeom>
            <a:noFill/>
          </p:spPr>
          <p:txBody>
            <a:bodyPr wrap="none" rtlCol="0">
              <a:spAutoFit/>
            </a:bodyPr>
            <a:lstStyle/>
            <a:p>
              <a:r>
                <a:rPr lang="en-US" sz="2400" dirty="0" smtClean="0">
                  <a:latin typeface="Helvetica"/>
                  <a:cs typeface="Helvetica"/>
                </a:rPr>
                <a:t>bark</a:t>
              </a:r>
              <a:endParaRPr lang="en-US" sz="2400" dirty="0">
                <a:latin typeface="Helvetica"/>
                <a:cs typeface="Helvetica"/>
              </a:endParaRPr>
            </a:p>
          </p:txBody>
        </p:sp>
        <p:sp>
          <p:nvSpPr>
            <p:cNvPr id="7" name="TextBox 6"/>
            <p:cNvSpPr txBox="1"/>
            <p:nvPr/>
          </p:nvSpPr>
          <p:spPr>
            <a:xfrm>
              <a:off x="5359009" y="4726108"/>
              <a:ext cx="787395" cy="461665"/>
            </a:xfrm>
            <a:prstGeom prst="rect">
              <a:avLst/>
            </a:prstGeom>
            <a:noFill/>
          </p:spPr>
          <p:txBody>
            <a:bodyPr wrap="none" rtlCol="0">
              <a:spAutoFit/>
            </a:bodyPr>
            <a:lstStyle/>
            <a:p>
              <a:r>
                <a:rPr lang="en-US" sz="2400" dirty="0" smtClean="0">
                  <a:latin typeface="Helvetica"/>
                  <a:cs typeface="Helvetica"/>
                </a:rPr>
                <a:t>park</a:t>
              </a:r>
              <a:endParaRPr lang="en-US" sz="2400" dirty="0">
                <a:latin typeface="Helvetica"/>
                <a:cs typeface="Helvetica"/>
              </a:endParaRPr>
            </a:p>
          </p:txBody>
        </p:sp>
        <p:sp>
          <p:nvSpPr>
            <p:cNvPr id="9" name="TextBox 8"/>
            <p:cNvSpPr txBox="1"/>
            <p:nvPr/>
          </p:nvSpPr>
          <p:spPr>
            <a:xfrm rot="16200000">
              <a:off x="1084210" y="3053215"/>
              <a:ext cx="2391550" cy="830997"/>
            </a:xfrm>
            <a:prstGeom prst="rect">
              <a:avLst/>
            </a:prstGeom>
            <a:noFill/>
          </p:spPr>
          <p:txBody>
            <a:bodyPr wrap="none" rtlCol="0">
              <a:spAutoFit/>
            </a:bodyPr>
            <a:lstStyle/>
            <a:p>
              <a:pPr algn="ctr"/>
              <a:r>
                <a:rPr lang="en-US" sz="2400" dirty="0" smtClean="0">
                  <a:latin typeface="Helvetica"/>
                  <a:cs typeface="Helvetica"/>
                </a:rPr>
                <a:t>proportion ‘bark’</a:t>
              </a:r>
            </a:p>
            <a:p>
              <a:pPr algn="ctr"/>
              <a:r>
                <a:rPr lang="en-US" sz="2400" dirty="0" smtClean="0">
                  <a:latin typeface="Helvetica"/>
                  <a:cs typeface="Helvetica"/>
                </a:rPr>
                <a:t>responses</a:t>
              </a:r>
              <a:endParaRPr lang="en-US" sz="2400" dirty="0">
                <a:latin typeface="Helvetica"/>
                <a:cs typeface="Helvetica"/>
              </a:endParaRPr>
            </a:p>
          </p:txBody>
        </p:sp>
      </p:grpSp>
    </p:spTree>
    <p:extLst>
      <p:ext uri="{BB962C8B-B14F-4D97-AF65-F5344CB8AC3E}">
        <p14:creationId xmlns:p14="http://schemas.microsoft.com/office/powerpoint/2010/main" val="13649732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5386" fill="hold"/>
                                        <p:tgtEl>
                                          <p:spTgt spid="4"/>
                                        </p:tgtEl>
                                      </p:cBhvr>
                                    </p:cmd>
                                  </p:childTnLst>
                                </p:cTn>
                              </p:par>
                            </p:childTnLst>
                          </p:cTn>
                        </p:par>
                      </p:childTnLst>
                    </p:cTn>
                  </p:par>
                </p:childTnLst>
              </p:cTn>
              <p:nextCondLst>
                <p:cond evt="onClick" delay="0">
                  <p:tgtEl>
                    <p:spTgt spid="4"/>
                  </p:tgtEl>
                </p:cond>
              </p:nextCondLst>
            </p:seq>
            <p:audio>
              <p:cMediaNode vol="80000">
                <p:cTn id="12"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3" name="Content Placeholder 2"/>
          <p:cNvSpPr>
            <a:spLocks noGrp="1"/>
          </p:cNvSpPr>
          <p:nvPr>
            <p:ph idx="1"/>
          </p:nvPr>
        </p:nvSpPr>
        <p:spPr/>
        <p:txBody>
          <a:bodyPr/>
          <a:lstStyle/>
          <a:p>
            <a:r>
              <a:rPr lang="en-US" dirty="0" smtClean="0"/>
              <a:t>Bayesian model: combination of</a:t>
            </a:r>
          </a:p>
          <a:p>
            <a:pPr lvl="1"/>
            <a:r>
              <a:rPr lang="en-US" dirty="0" smtClean="0"/>
              <a:t>The task (infer word/phonetic category)</a:t>
            </a:r>
          </a:p>
          <a:p>
            <a:pPr lvl="1"/>
            <a:r>
              <a:rPr lang="en-US" dirty="0" smtClean="0"/>
              <a:t>Information available (distributions of sounds)</a:t>
            </a:r>
          </a:p>
        </p:txBody>
      </p:sp>
      <p:sp>
        <p:nvSpPr>
          <p:cNvPr id="4" name="Slide Number Placeholder 3"/>
          <p:cNvSpPr>
            <a:spLocks noGrp="1"/>
          </p:cNvSpPr>
          <p:nvPr>
            <p:ph type="sldNum" sz="quarter" idx="12"/>
          </p:nvPr>
        </p:nvSpPr>
        <p:spPr/>
        <p:txBody>
          <a:bodyPr/>
          <a:lstStyle/>
          <a:p>
            <a:fld id="{5F80C8D4-EBF1-459B-B948-4CDFA6C62824}" type="slidenum">
              <a:rPr lang="en-US" smtClean="0"/>
              <a:pPr/>
              <a:t>16</a:t>
            </a:fld>
            <a:endParaRPr lang="en-US"/>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0" y="4388083"/>
            <a:ext cx="5981700" cy="469900"/>
          </a:xfrm>
          <a:prstGeom prst="rect">
            <a:avLst/>
          </a:prstGeom>
        </p:spPr>
      </p:pic>
    </p:spTree>
    <p:extLst>
      <p:ext uri="{BB962C8B-B14F-4D97-AF65-F5344CB8AC3E}">
        <p14:creationId xmlns:p14="http://schemas.microsoft.com/office/powerpoint/2010/main" val="425526223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17</a:t>
            </a:fld>
            <a:endParaRPr lang="en-US"/>
          </a:p>
        </p:txBody>
      </p:sp>
      <p:pic>
        <p:nvPicPr>
          <p:cNvPr id="6" name="Picture 5" descr="ideal-listener-schematics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8" cy="5201398"/>
          </a:xfrm>
          <a:prstGeom prst="rect">
            <a:avLst/>
          </a:prstGeom>
        </p:spPr>
      </p:pic>
      <p:pic>
        <p:nvPicPr>
          <p:cNvPr id="7" name="Picture 6"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400" y="3352800"/>
            <a:ext cx="2006600" cy="469900"/>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10" name="Picture 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000" y="1752600"/>
            <a:ext cx="5981700" cy="469900"/>
          </a:xfrm>
          <a:prstGeom prst="rect">
            <a:avLst/>
          </a:prstGeom>
        </p:spPr>
      </p:pic>
    </p:spTree>
    <p:extLst>
      <p:ext uri="{BB962C8B-B14F-4D97-AF65-F5344CB8AC3E}">
        <p14:creationId xmlns:p14="http://schemas.microsoft.com/office/powerpoint/2010/main" val="322095081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18</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7" cy="5201398"/>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5" name="Picture 4"/>
          <p:cNvPicPr>
            <a:picLocks noChangeAspect="1"/>
          </p:cNvPicPr>
          <p:nvPr/>
        </p:nvPicPr>
        <p:blipFill>
          <a:blip r:embed="rId4"/>
          <a:stretch>
            <a:fillRect/>
          </a:stretch>
        </p:blipFill>
        <p:spPr>
          <a:xfrm>
            <a:off x="914400" y="3352800"/>
            <a:ext cx="2006600" cy="469900"/>
          </a:xfrm>
          <a:prstGeom prst="rect">
            <a:avLst/>
          </a:prstGeom>
        </p:spPr>
      </p:pic>
      <p:pic>
        <p:nvPicPr>
          <p:cNvPr id="9" name="Picture 8"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48400" y="3352800"/>
            <a:ext cx="2006600" cy="469900"/>
          </a:xfrm>
          <a:prstGeom prst="rect">
            <a:avLst/>
          </a:prstGeom>
        </p:spPr>
      </p:pic>
      <p:pic>
        <p:nvPicPr>
          <p:cNvPr id="11" name="Picture 1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2000" y="1752600"/>
            <a:ext cx="5981700" cy="469900"/>
          </a:xfrm>
          <a:prstGeom prst="rect">
            <a:avLst/>
          </a:prstGeom>
        </p:spPr>
      </p:pic>
    </p:spTree>
    <p:extLst>
      <p:ext uri="{BB962C8B-B14F-4D97-AF65-F5344CB8AC3E}">
        <p14:creationId xmlns:p14="http://schemas.microsoft.com/office/powerpoint/2010/main" val="301620546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19</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7"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3" name="Picture 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2032000"/>
            <a:ext cx="3708400" cy="469900"/>
          </a:xfrm>
          <a:prstGeom prst="rect">
            <a:avLst/>
          </a:prstGeom>
        </p:spPr>
      </p:pic>
    </p:spTree>
    <p:extLst>
      <p:ext uri="{BB962C8B-B14F-4D97-AF65-F5344CB8AC3E}">
        <p14:creationId xmlns:p14="http://schemas.microsoft.com/office/powerpoint/2010/main" val="394646746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6088paper_coffee_cup.jpg"/>
          <p:cNvPicPr>
            <a:picLocks noGrp="1" noChangeAspect="1"/>
          </p:cNvPicPr>
          <p:nvPr>
            <p:ph idx="1"/>
          </p:nvPr>
        </p:nvPicPr>
        <p:blipFill>
          <a:blip r:embed="rId3">
            <a:extLst>
              <a:ext uri="{28A0092B-C50C-407E-A947-70E740481C1C}">
                <a14:useLocalDpi xmlns:a14="http://schemas.microsoft.com/office/drawing/2010/main" val="0"/>
              </a:ext>
            </a:extLst>
          </a:blip>
          <a:srcRect l="-86568" r="-86568"/>
          <a:stretch>
            <a:fillRect/>
          </a:stretch>
        </p:blipFill>
        <p:spPr>
          <a:xfrm>
            <a:off x="457200" y="1755094"/>
            <a:ext cx="8229600" cy="4525963"/>
          </a:xfrm>
        </p:spPr>
      </p:pic>
      <p:sp>
        <p:nvSpPr>
          <p:cNvPr id="5" name="Left Brace 4"/>
          <p:cNvSpPr/>
          <p:nvPr/>
        </p:nvSpPr>
        <p:spPr>
          <a:xfrm rot="5400000">
            <a:off x="4350290" y="575408"/>
            <a:ext cx="445278" cy="2129737"/>
          </a:xfrm>
          <a:prstGeom prst="leftBrace">
            <a:avLst/>
          </a:prstGeom>
          <a:ln>
            <a:solidFill>
              <a:srgbClr val="80808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p:cNvSpPr txBox="1"/>
          <p:nvPr/>
        </p:nvSpPr>
        <p:spPr>
          <a:xfrm>
            <a:off x="4254531" y="916305"/>
            <a:ext cx="723538" cy="369332"/>
          </a:xfrm>
          <a:prstGeom prst="rect">
            <a:avLst/>
          </a:prstGeom>
          <a:noFill/>
        </p:spPr>
        <p:txBody>
          <a:bodyPr wrap="none" rtlCol="0">
            <a:spAutoFit/>
          </a:bodyPr>
          <a:lstStyle/>
          <a:p>
            <a:r>
              <a:rPr lang="en-US" dirty="0" smtClean="0">
                <a:latin typeface="Helvetica"/>
                <a:cs typeface="Helvetica"/>
              </a:rPr>
              <a:t>size?</a:t>
            </a:r>
            <a:endParaRPr lang="en-US" dirty="0">
              <a:latin typeface="Helvetica"/>
              <a:cs typeface="Helvetica"/>
            </a:endParaRPr>
          </a:p>
        </p:txBody>
      </p:sp>
      <p:grpSp>
        <p:nvGrpSpPr>
          <p:cNvPr id="22" name="Group 21"/>
          <p:cNvGrpSpPr/>
          <p:nvPr/>
        </p:nvGrpSpPr>
        <p:grpSpPr>
          <a:xfrm>
            <a:off x="696981" y="1048305"/>
            <a:ext cx="2540107" cy="4822236"/>
            <a:chOff x="696981" y="1048305"/>
            <a:chExt cx="2540107" cy="4822236"/>
          </a:xfrm>
        </p:grpSpPr>
        <p:pic>
          <p:nvPicPr>
            <p:cNvPr id="8" name="Picture 7"/>
            <p:cNvPicPr>
              <a:picLocks noChangeAspect="1"/>
            </p:cNvPicPr>
            <p:nvPr/>
          </p:nvPicPr>
          <p:blipFill>
            <a:blip r:embed="rId4"/>
            <a:stretch>
              <a:fillRect/>
            </a:stretch>
          </p:blipFill>
          <p:spPr>
            <a:xfrm>
              <a:off x="696981" y="1476314"/>
              <a:ext cx="1657265" cy="1108014"/>
            </a:xfrm>
            <a:prstGeom prst="rect">
              <a:avLst/>
            </a:prstGeom>
          </p:spPr>
        </p:pic>
        <p:sp>
          <p:nvSpPr>
            <p:cNvPr id="9" name="TextBox 8"/>
            <p:cNvSpPr txBox="1"/>
            <p:nvPr/>
          </p:nvSpPr>
          <p:spPr>
            <a:xfrm>
              <a:off x="913819" y="1048305"/>
              <a:ext cx="1201997" cy="369332"/>
            </a:xfrm>
            <a:prstGeom prst="rect">
              <a:avLst/>
            </a:prstGeom>
            <a:noFill/>
          </p:spPr>
          <p:txBody>
            <a:bodyPr wrap="none" rtlCol="0">
              <a:spAutoFit/>
            </a:bodyPr>
            <a:lstStyle/>
            <a:p>
              <a:r>
                <a:rPr lang="en-US" dirty="0" smtClean="0"/>
                <a:t>6cm ± 2cm</a:t>
              </a:r>
              <a:endParaRPr lang="en-US" dirty="0"/>
            </a:p>
          </p:txBody>
        </p:sp>
        <p:grpSp>
          <p:nvGrpSpPr>
            <p:cNvPr id="14" name="Group 13"/>
            <p:cNvGrpSpPr/>
            <p:nvPr/>
          </p:nvGrpSpPr>
          <p:grpSpPr>
            <a:xfrm>
              <a:off x="2509131" y="1862916"/>
              <a:ext cx="727957" cy="4007625"/>
              <a:chOff x="2509131" y="1862916"/>
              <a:chExt cx="727957" cy="4007625"/>
            </a:xfrm>
          </p:grpSpPr>
          <p:cxnSp>
            <p:nvCxnSpPr>
              <p:cNvPr id="11" name="Straight Connector 10"/>
              <p:cNvCxnSpPr/>
              <p:nvPr/>
            </p:nvCxnSpPr>
            <p:spPr>
              <a:xfrm>
                <a:off x="2509131" y="1862916"/>
                <a:ext cx="727957" cy="274642"/>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2509131" y="1862916"/>
                <a:ext cx="727957" cy="4007625"/>
              </a:xfrm>
              <a:prstGeom prst="line">
                <a:avLst/>
              </a:prstGeom>
            </p:spPr>
            <p:style>
              <a:lnRef idx="2">
                <a:schemeClr val="accent1"/>
              </a:lnRef>
              <a:fillRef idx="0">
                <a:schemeClr val="accent1"/>
              </a:fillRef>
              <a:effectRef idx="1">
                <a:schemeClr val="accent1"/>
              </a:effectRef>
              <a:fontRef idx="minor">
                <a:schemeClr val="tx1"/>
              </a:fontRef>
            </p:style>
          </p:cxnSp>
        </p:grpSp>
      </p:grpSp>
      <p:grpSp>
        <p:nvGrpSpPr>
          <p:cNvPr id="23" name="Group 22"/>
          <p:cNvGrpSpPr/>
          <p:nvPr/>
        </p:nvGrpSpPr>
        <p:grpSpPr>
          <a:xfrm>
            <a:off x="6086980" y="1014046"/>
            <a:ext cx="3057020" cy="4856495"/>
            <a:chOff x="6086980" y="1014046"/>
            <a:chExt cx="3057020" cy="4856495"/>
          </a:xfrm>
        </p:grpSpPr>
        <p:pic>
          <p:nvPicPr>
            <p:cNvPr id="15" name="Picture 14"/>
            <p:cNvPicPr>
              <a:picLocks noChangeAspect="1"/>
            </p:cNvPicPr>
            <p:nvPr/>
          </p:nvPicPr>
          <p:blipFill>
            <a:blip r:embed="rId5"/>
            <a:stretch>
              <a:fillRect/>
            </a:stretch>
          </p:blipFill>
          <p:spPr>
            <a:xfrm>
              <a:off x="7165752" y="1417637"/>
              <a:ext cx="1978248" cy="1735912"/>
            </a:xfrm>
            <a:prstGeom prst="rect">
              <a:avLst/>
            </a:prstGeom>
          </p:spPr>
        </p:pic>
        <p:grpSp>
          <p:nvGrpSpPr>
            <p:cNvPr id="16" name="Group 15"/>
            <p:cNvGrpSpPr/>
            <p:nvPr/>
          </p:nvGrpSpPr>
          <p:grpSpPr>
            <a:xfrm flipH="1">
              <a:off x="6086980" y="2137558"/>
              <a:ext cx="882842" cy="3732983"/>
              <a:chOff x="2509131" y="2137558"/>
              <a:chExt cx="727956" cy="3732983"/>
            </a:xfrm>
          </p:grpSpPr>
          <p:cxnSp>
            <p:nvCxnSpPr>
              <p:cNvPr id="17" name="Straight Connector 16"/>
              <p:cNvCxnSpPr/>
              <p:nvPr/>
            </p:nvCxnSpPr>
            <p:spPr>
              <a:xfrm flipV="1">
                <a:off x="2509131" y="2137558"/>
                <a:ext cx="727956" cy="446770"/>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2509131" y="2584328"/>
                <a:ext cx="727956" cy="3286213"/>
              </a:xfrm>
              <a:prstGeom prst="line">
                <a:avLst/>
              </a:prstGeom>
            </p:spPr>
            <p:style>
              <a:lnRef idx="2">
                <a:schemeClr val="accent1"/>
              </a:lnRef>
              <a:fillRef idx="0">
                <a:schemeClr val="accent1"/>
              </a:fillRef>
              <a:effectRef idx="1">
                <a:schemeClr val="accent1"/>
              </a:effectRef>
              <a:fontRef idx="minor">
                <a:schemeClr val="tx1"/>
              </a:fontRef>
            </p:style>
          </p:cxnSp>
        </p:grpSp>
        <p:sp>
          <p:nvSpPr>
            <p:cNvPr id="21" name="TextBox 20"/>
            <p:cNvSpPr txBox="1"/>
            <p:nvPr/>
          </p:nvSpPr>
          <p:spPr>
            <a:xfrm>
              <a:off x="7469315" y="1014046"/>
              <a:ext cx="1201997" cy="369332"/>
            </a:xfrm>
            <a:prstGeom prst="rect">
              <a:avLst/>
            </a:prstGeom>
            <a:noFill/>
          </p:spPr>
          <p:txBody>
            <a:bodyPr wrap="none" rtlCol="0">
              <a:spAutoFit/>
            </a:bodyPr>
            <a:lstStyle/>
            <a:p>
              <a:r>
                <a:rPr lang="en-US" dirty="0" smtClean="0"/>
                <a:t>4cm ± 1cm</a:t>
              </a:r>
              <a:endParaRPr lang="en-US" dirty="0"/>
            </a:p>
          </p:txBody>
        </p:sp>
      </p:grpSp>
    </p:spTree>
    <p:extLst>
      <p:ext uri="{BB962C8B-B14F-4D97-AF65-F5344CB8AC3E}">
        <p14:creationId xmlns:p14="http://schemas.microsoft.com/office/powerpoint/2010/main" val="15331832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descr="Thomas_Bayes.gif"/>
          <p:cNvPicPr>
            <a:picLocks noGrp="1" noChangeAspect="1"/>
          </p:cNvPicPr>
          <p:nvPr>
            <p:ph idx="1"/>
          </p:nvPr>
        </p:nvPicPr>
        <p:blipFill>
          <a:blip r:embed="rId2">
            <a:extLst>
              <a:ext uri="{28A0092B-C50C-407E-A947-70E740481C1C}">
                <a14:useLocalDpi xmlns:a14="http://schemas.microsoft.com/office/drawing/2010/main" val="0"/>
              </a:ext>
            </a:extLst>
          </a:blip>
          <a:srcRect l="-51279" r="-51279"/>
          <a:stretch>
            <a:fillRect/>
          </a:stretch>
        </p:blipFill>
        <p:spPr>
          <a:xfrm>
            <a:off x="-1905000" y="76200"/>
            <a:ext cx="12954000" cy="6858000"/>
          </a:xfrm>
        </p:spPr>
      </p:pic>
      <p:sp>
        <p:nvSpPr>
          <p:cNvPr id="4" name="Slide Number Placeholder 3"/>
          <p:cNvSpPr>
            <a:spLocks noGrp="1"/>
          </p:cNvSpPr>
          <p:nvPr>
            <p:ph type="sldNum" sz="quarter" idx="12"/>
          </p:nvPr>
        </p:nvSpPr>
        <p:spPr/>
        <p:txBody>
          <a:bodyPr/>
          <a:lstStyle/>
          <a:p>
            <a:fld id="{5F80C8D4-EBF1-459B-B948-4CDFA6C62824}" type="slidenum">
              <a:rPr lang="en-US" smtClean="0"/>
              <a:pPr/>
              <a:t>20</a:t>
            </a:fld>
            <a:endParaRPr lang="en-US"/>
          </a:p>
        </p:txBody>
      </p:sp>
      <p:sp>
        <p:nvSpPr>
          <p:cNvPr id="6" name="Heart 5"/>
          <p:cNvSpPr/>
          <p:nvPr/>
        </p:nvSpPr>
        <p:spPr bwMode="auto">
          <a:xfrm>
            <a:off x="2286000" y="11430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7" name="Heart 6"/>
          <p:cNvSpPr/>
          <p:nvPr/>
        </p:nvSpPr>
        <p:spPr bwMode="auto">
          <a:xfrm>
            <a:off x="2286000" y="1524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8" name="Heart 7"/>
          <p:cNvSpPr/>
          <p:nvPr/>
        </p:nvSpPr>
        <p:spPr bwMode="auto">
          <a:xfrm>
            <a:off x="3200400" y="27432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9" name="Heart 8"/>
          <p:cNvSpPr/>
          <p:nvPr/>
        </p:nvSpPr>
        <p:spPr bwMode="auto">
          <a:xfrm>
            <a:off x="6858000" y="5334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10" name="Heart 9"/>
          <p:cNvSpPr/>
          <p:nvPr/>
        </p:nvSpPr>
        <p:spPr bwMode="auto">
          <a:xfrm>
            <a:off x="6934200" y="24384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11" name="Heart 10"/>
          <p:cNvSpPr/>
          <p:nvPr/>
        </p:nvSpPr>
        <p:spPr bwMode="auto">
          <a:xfrm>
            <a:off x="5486400" y="35814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12" name="Heart 11"/>
          <p:cNvSpPr/>
          <p:nvPr/>
        </p:nvSpPr>
        <p:spPr bwMode="auto">
          <a:xfrm>
            <a:off x="2819400" y="39624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
        <p:nvSpPr>
          <p:cNvPr id="13" name="Heart 12"/>
          <p:cNvSpPr/>
          <p:nvPr/>
        </p:nvSpPr>
        <p:spPr bwMode="auto">
          <a:xfrm>
            <a:off x="6096000" y="1219200"/>
            <a:ext cx="685800" cy="609600"/>
          </a:xfrm>
          <a:prstGeom prst="heart">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Helvetica" pitchFamily="-128" charset="0"/>
              <a:ea typeface="ＭＳ Ｐゴシック" pitchFamily="-128" charset="-128"/>
              <a:cs typeface="ＭＳ Ｐゴシック" pitchFamily="-128" charset="-128"/>
            </a:endParaRPr>
          </a:p>
        </p:txBody>
      </p:sp>
    </p:spTree>
    <p:extLst>
      <p:ext uri="{BB962C8B-B14F-4D97-AF65-F5344CB8AC3E}">
        <p14:creationId xmlns:p14="http://schemas.microsoft.com/office/powerpoint/2010/main" val="135889135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21</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7"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19" name="Picture 1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7200"/>
            <a:ext cx="8051800" cy="1092200"/>
          </a:xfrm>
          <a:prstGeom prst="rect">
            <a:avLst/>
          </a:prstGeom>
        </p:spPr>
      </p:pic>
    </p:spTree>
    <p:extLst>
      <p:ext uri="{BB962C8B-B14F-4D97-AF65-F5344CB8AC3E}">
        <p14:creationId xmlns:p14="http://schemas.microsoft.com/office/powerpoint/2010/main" val="234296064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22</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9" name="Picture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7200"/>
            <a:ext cx="8051800" cy="1092200"/>
          </a:xfrm>
          <a:prstGeom prst="rect">
            <a:avLst/>
          </a:prstGeom>
        </p:spPr>
      </p:pic>
    </p:spTree>
    <p:extLst>
      <p:ext uri="{BB962C8B-B14F-4D97-AF65-F5344CB8AC3E}">
        <p14:creationId xmlns:p14="http://schemas.microsoft.com/office/powerpoint/2010/main" val="237188795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23</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9" name="Picture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7200"/>
            <a:ext cx="8051800" cy="1092200"/>
          </a:xfrm>
          <a:prstGeom prst="rect">
            <a:avLst/>
          </a:prstGeom>
        </p:spPr>
      </p:pic>
    </p:spTree>
    <p:extLst>
      <p:ext uri="{BB962C8B-B14F-4D97-AF65-F5344CB8AC3E}">
        <p14:creationId xmlns:p14="http://schemas.microsoft.com/office/powerpoint/2010/main" val="70312300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24</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9" name="Picture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7200"/>
            <a:ext cx="8051800" cy="1092200"/>
          </a:xfrm>
          <a:prstGeom prst="rect">
            <a:avLst/>
          </a:prstGeom>
        </p:spPr>
      </p:pic>
      <p:grpSp>
        <p:nvGrpSpPr>
          <p:cNvPr id="10" name="Group 9"/>
          <p:cNvGrpSpPr/>
          <p:nvPr/>
        </p:nvGrpSpPr>
        <p:grpSpPr>
          <a:xfrm>
            <a:off x="2209800" y="3276600"/>
            <a:ext cx="609600" cy="2290465"/>
            <a:chOff x="2209800" y="3276600"/>
            <a:chExt cx="609600" cy="2290465"/>
          </a:xfrm>
        </p:grpSpPr>
        <p:grpSp>
          <p:nvGrpSpPr>
            <p:cNvPr id="11" name="Group 10"/>
            <p:cNvGrpSpPr/>
            <p:nvPr/>
          </p:nvGrpSpPr>
          <p:grpSpPr>
            <a:xfrm>
              <a:off x="2590800" y="3505200"/>
              <a:ext cx="228600" cy="1828800"/>
              <a:chOff x="2438400" y="3429000"/>
              <a:chExt cx="228600" cy="1905000"/>
            </a:xfrm>
          </p:grpSpPr>
          <p:cxnSp>
            <p:nvCxnSpPr>
              <p:cNvPr id="14" name="Straight Connector 13"/>
              <p:cNvCxnSpPr/>
              <p:nvPr/>
            </p:nvCxnSpPr>
            <p:spPr bwMode="auto">
              <a:xfrm>
                <a:off x="2667000" y="3429000"/>
                <a:ext cx="0" cy="190500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5" name="Straight Connector 14"/>
              <p:cNvCxnSpPr/>
              <p:nvPr/>
            </p:nvCxnSpPr>
            <p:spPr bwMode="auto">
              <a:xfrm>
                <a:off x="2438400" y="3429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6" name="Straight Connector 15"/>
              <p:cNvCxnSpPr/>
              <p:nvPr/>
            </p:nvCxnSpPr>
            <p:spPr bwMode="auto">
              <a:xfrm>
                <a:off x="2438400" y="5334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grpSp>
        <p:sp>
          <p:nvSpPr>
            <p:cNvPr id="12" name="TextBox 11"/>
            <p:cNvSpPr txBox="1"/>
            <p:nvPr/>
          </p:nvSpPr>
          <p:spPr>
            <a:xfrm>
              <a:off x="2209800" y="5105400"/>
              <a:ext cx="304800" cy="461665"/>
            </a:xfrm>
            <a:prstGeom prst="rect">
              <a:avLst/>
            </a:prstGeom>
            <a:noFill/>
          </p:spPr>
          <p:txBody>
            <a:bodyPr wrap="square" rtlCol="0">
              <a:spAutoFit/>
            </a:bodyPr>
            <a:lstStyle/>
            <a:p>
              <a:r>
                <a:rPr lang="en-US" dirty="0" smtClean="0">
                  <a:solidFill>
                    <a:schemeClr val="tx2"/>
                  </a:solidFill>
                </a:rPr>
                <a:t>0</a:t>
              </a:r>
              <a:endParaRPr lang="en-US" dirty="0">
                <a:solidFill>
                  <a:schemeClr val="tx2"/>
                </a:solidFill>
              </a:endParaRPr>
            </a:p>
          </p:txBody>
        </p:sp>
        <p:sp>
          <p:nvSpPr>
            <p:cNvPr id="13" name="TextBox 12"/>
            <p:cNvSpPr txBox="1"/>
            <p:nvPr/>
          </p:nvSpPr>
          <p:spPr>
            <a:xfrm>
              <a:off x="2209800" y="3276600"/>
              <a:ext cx="304800" cy="461665"/>
            </a:xfrm>
            <a:prstGeom prst="rect">
              <a:avLst/>
            </a:prstGeom>
            <a:noFill/>
          </p:spPr>
          <p:txBody>
            <a:bodyPr wrap="square" rtlCol="0">
              <a:spAutoFit/>
            </a:bodyPr>
            <a:lstStyle/>
            <a:p>
              <a:r>
                <a:rPr lang="en-US" dirty="0">
                  <a:solidFill>
                    <a:schemeClr val="tx2"/>
                  </a:solidFill>
                </a:rPr>
                <a:t>1</a:t>
              </a:r>
            </a:p>
          </p:txBody>
        </p:sp>
      </p:grpSp>
    </p:spTree>
    <p:extLst>
      <p:ext uri="{BB962C8B-B14F-4D97-AF65-F5344CB8AC3E}">
        <p14:creationId xmlns:p14="http://schemas.microsoft.com/office/powerpoint/2010/main" val="359727793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25</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cxnSp>
        <p:nvCxnSpPr>
          <p:cNvPr id="7" name="Straight Arrow Connector 6"/>
          <p:cNvCxnSpPr/>
          <p:nvPr/>
        </p:nvCxnSpPr>
        <p:spPr bwMode="auto">
          <a:xfrm flipV="1">
            <a:off x="4317214" y="5486400"/>
            <a:ext cx="0" cy="533400"/>
          </a:xfrm>
          <a:prstGeom prst="straightConnector1">
            <a:avLst/>
          </a:prstGeom>
          <a:solidFill>
            <a:schemeClr val="accent1"/>
          </a:solidFill>
          <a:ln w="38100" cap="flat" cmpd="sng" algn="ctr">
            <a:solidFill>
              <a:srgbClr val="FF0000"/>
            </a:solidFill>
            <a:prstDash val="solid"/>
            <a:round/>
            <a:headEnd type="none" w="med" len="med"/>
            <a:tailEnd type="arrow"/>
          </a:ln>
          <a:effectLst/>
        </p:spPr>
      </p:cxnSp>
      <p:pic>
        <p:nvPicPr>
          <p:cNvPr id="9" name="Picture 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7200"/>
            <a:ext cx="8051800" cy="1092200"/>
          </a:xfrm>
          <a:prstGeom prst="rect">
            <a:avLst/>
          </a:prstGeom>
        </p:spPr>
      </p:pic>
    </p:spTree>
    <p:extLst>
      <p:ext uri="{BB962C8B-B14F-4D97-AF65-F5344CB8AC3E}">
        <p14:creationId xmlns:p14="http://schemas.microsoft.com/office/powerpoint/2010/main" val="31874775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26</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3" name="Picture 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6412"/>
            <a:ext cx="6388100" cy="1092200"/>
          </a:xfrm>
          <a:prstGeom prst="rect">
            <a:avLst/>
          </a:prstGeom>
        </p:spPr>
      </p:pic>
    </p:spTree>
    <p:extLst>
      <p:ext uri="{BB962C8B-B14F-4D97-AF65-F5344CB8AC3E}">
        <p14:creationId xmlns:p14="http://schemas.microsoft.com/office/powerpoint/2010/main" val="200187250"/>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27</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3" name="Picture 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6412"/>
            <a:ext cx="6388100" cy="1092200"/>
          </a:xfrm>
          <a:prstGeom prst="rect">
            <a:avLst/>
          </a:prstGeom>
        </p:spPr>
      </p:pic>
      <p:grpSp>
        <p:nvGrpSpPr>
          <p:cNvPr id="15" name="Group 14"/>
          <p:cNvGrpSpPr/>
          <p:nvPr/>
        </p:nvGrpSpPr>
        <p:grpSpPr>
          <a:xfrm>
            <a:off x="2209800" y="3276600"/>
            <a:ext cx="609600" cy="2290465"/>
            <a:chOff x="2209800" y="3276600"/>
            <a:chExt cx="609600" cy="2290465"/>
          </a:xfrm>
        </p:grpSpPr>
        <p:grpSp>
          <p:nvGrpSpPr>
            <p:cNvPr id="12" name="Group 11"/>
            <p:cNvGrpSpPr/>
            <p:nvPr/>
          </p:nvGrpSpPr>
          <p:grpSpPr>
            <a:xfrm>
              <a:off x="2590800" y="3505200"/>
              <a:ext cx="228600" cy="1828800"/>
              <a:chOff x="2438400" y="3429000"/>
              <a:chExt cx="228600" cy="1905000"/>
            </a:xfrm>
          </p:grpSpPr>
          <p:cxnSp>
            <p:nvCxnSpPr>
              <p:cNvPr id="7" name="Straight Connector 6"/>
              <p:cNvCxnSpPr/>
              <p:nvPr/>
            </p:nvCxnSpPr>
            <p:spPr bwMode="auto">
              <a:xfrm>
                <a:off x="2667000" y="3429000"/>
                <a:ext cx="0" cy="190500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0" name="Straight Connector 9"/>
              <p:cNvCxnSpPr/>
              <p:nvPr/>
            </p:nvCxnSpPr>
            <p:spPr bwMode="auto">
              <a:xfrm>
                <a:off x="2438400" y="3429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1" name="Straight Connector 10"/>
              <p:cNvCxnSpPr/>
              <p:nvPr/>
            </p:nvCxnSpPr>
            <p:spPr bwMode="auto">
              <a:xfrm>
                <a:off x="2438400" y="5334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grpSp>
        <p:sp>
          <p:nvSpPr>
            <p:cNvPr id="13" name="TextBox 12"/>
            <p:cNvSpPr txBox="1"/>
            <p:nvPr/>
          </p:nvSpPr>
          <p:spPr>
            <a:xfrm>
              <a:off x="2209800" y="5105400"/>
              <a:ext cx="304800" cy="461665"/>
            </a:xfrm>
            <a:prstGeom prst="rect">
              <a:avLst/>
            </a:prstGeom>
            <a:noFill/>
          </p:spPr>
          <p:txBody>
            <a:bodyPr wrap="square" rtlCol="0">
              <a:spAutoFit/>
            </a:bodyPr>
            <a:lstStyle/>
            <a:p>
              <a:r>
                <a:rPr lang="en-US" dirty="0" smtClean="0">
                  <a:solidFill>
                    <a:schemeClr val="tx2"/>
                  </a:solidFill>
                </a:rPr>
                <a:t>0</a:t>
              </a:r>
              <a:endParaRPr lang="en-US" dirty="0">
                <a:solidFill>
                  <a:schemeClr val="tx2"/>
                </a:solidFill>
              </a:endParaRPr>
            </a:p>
          </p:txBody>
        </p:sp>
        <p:sp>
          <p:nvSpPr>
            <p:cNvPr id="14" name="TextBox 13"/>
            <p:cNvSpPr txBox="1"/>
            <p:nvPr/>
          </p:nvSpPr>
          <p:spPr>
            <a:xfrm>
              <a:off x="2209800" y="3276600"/>
              <a:ext cx="304800" cy="461665"/>
            </a:xfrm>
            <a:prstGeom prst="rect">
              <a:avLst/>
            </a:prstGeom>
            <a:noFill/>
          </p:spPr>
          <p:txBody>
            <a:bodyPr wrap="square" rtlCol="0">
              <a:spAutoFit/>
            </a:bodyPr>
            <a:lstStyle/>
            <a:p>
              <a:r>
                <a:rPr lang="en-US" dirty="0">
                  <a:solidFill>
                    <a:schemeClr val="tx2"/>
                  </a:solidFill>
                </a:rPr>
                <a:t>1</a:t>
              </a:r>
            </a:p>
          </p:txBody>
        </p:sp>
      </p:grpSp>
    </p:spTree>
    <p:extLst>
      <p:ext uri="{BB962C8B-B14F-4D97-AF65-F5344CB8AC3E}">
        <p14:creationId xmlns:p14="http://schemas.microsoft.com/office/powerpoint/2010/main" val="345225873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28</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3" name="Picture 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6412"/>
            <a:ext cx="6388100" cy="1092200"/>
          </a:xfrm>
          <a:prstGeom prst="rect">
            <a:avLst/>
          </a:prstGeom>
        </p:spPr>
      </p:pic>
      <p:grpSp>
        <p:nvGrpSpPr>
          <p:cNvPr id="7" name="Group 6"/>
          <p:cNvGrpSpPr/>
          <p:nvPr/>
        </p:nvGrpSpPr>
        <p:grpSpPr>
          <a:xfrm>
            <a:off x="1447800" y="3276600"/>
            <a:ext cx="609600" cy="2290465"/>
            <a:chOff x="2209800" y="3276600"/>
            <a:chExt cx="609600" cy="2290465"/>
          </a:xfrm>
        </p:grpSpPr>
        <p:grpSp>
          <p:nvGrpSpPr>
            <p:cNvPr id="9" name="Group 8"/>
            <p:cNvGrpSpPr/>
            <p:nvPr/>
          </p:nvGrpSpPr>
          <p:grpSpPr>
            <a:xfrm>
              <a:off x="2590800" y="3505200"/>
              <a:ext cx="228600" cy="1828800"/>
              <a:chOff x="2438400" y="3429000"/>
              <a:chExt cx="228600" cy="1905000"/>
            </a:xfrm>
          </p:grpSpPr>
          <p:cxnSp>
            <p:nvCxnSpPr>
              <p:cNvPr id="12" name="Straight Connector 11"/>
              <p:cNvCxnSpPr/>
              <p:nvPr/>
            </p:nvCxnSpPr>
            <p:spPr bwMode="auto">
              <a:xfrm>
                <a:off x="2667000" y="3429000"/>
                <a:ext cx="0" cy="190500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3" name="Straight Connector 12"/>
              <p:cNvCxnSpPr/>
              <p:nvPr/>
            </p:nvCxnSpPr>
            <p:spPr bwMode="auto">
              <a:xfrm>
                <a:off x="2438400" y="3429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4" name="Straight Connector 13"/>
              <p:cNvCxnSpPr/>
              <p:nvPr/>
            </p:nvCxnSpPr>
            <p:spPr bwMode="auto">
              <a:xfrm>
                <a:off x="2438400" y="5334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grpSp>
        <p:sp>
          <p:nvSpPr>
            <p:cNvPr id="10" name="TextBox 9"/>
            <p:cNvSpPr txBox="1"/>
            <p:nvPr/>
          </p:nvSpPr>
          <p:spPr>
            <a:xfrm>
              <a:off x="2209800" y="5105400"/>
              <a:ext cx="304800" cy="461665"/>
            </a:xfrm>
            <a:prstGeom prst="rect">
              <a:avLst/>
            </a:prstGeom>
            <a:noFill/>
          </p:spPr>
          <p:txBody>
            <a:bodyPr wrap="square" rtlCol="0">
              <a:spAutoFit/>
            </a:bodyPr>
            <a:lstStyle/>
            <a:p>
              <a:r>
                <a:rPr lang="en-US" dirty="0" smtClean="0">
                  <a:solidFill>
                    <a:schemeClr val="tx2"/>
                  </a:solidFill>
                </a:rPr>
                <a:t>0</a:t>
              </a:r>
              <a:endParaRPr lang="en-US" dirty="0">
                <a:solidFill>
                  <a:schemeClr val="tx2"/>
                </a:solidFill>
              </a:endParaRPr>
            </a:p>
          </p:txBody>
        </p:sp>
        <p:sp>
          <p:nvSpPr>
            <p:cNvPr id="11" name="TextBox 10"/>
            <p:cNvSpPr txBox="1"/>
            <p:nvPr/>
          </p:nvSpPr>
          <p:spPr>
            <a:xfrm>
              <a:off x="2209800" y="3276600"/>
              <a:ext cx="304800" cy="461665"/>
            </a:xfrm>
            <a:prstGeom prst="rect">
              <a:avLst/>
            </a:prstGeom>
            <a:noFill/>
          </p:spPr>
          <p:txBody>
            <a:bodyPr wrap="square" rtlCol="0">
              <a:spAutoFit/>
            </a:bodyPr>
            <a:lstStyle/>
            <a:p>
              <a:r>
                <a:rPr lang="en-US" dirty="0">
                  <a:solidFill>
                    <a:schemeClr val="tx2"/>
                  </a:solidFill>
                </a:rPr>
                <a:t>1</a:t>
              </a:r>
            </a:p>
          </p:txBody>
        </p:sp>
      </p:grpSp>
    </p:spTree>
    <p:extLst>
      <p:ext uri="{BB962C8B-B14F-4D97-AF65-F5344CB8AC3E}">
        <p14:creationId xmlns:p14="http://schemas.microsoft.com/office/powerpoint/2010/main" val="2968908951"/>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Categorical speech perception</a:t>
            </a:r>
            <a:endParaRPr lang="en-US" b="1" dirty="0"/>
          </a:p>
        </p:txBody>
      </p:sp>
      <p:sp>
        <p:nvSpPr>
          <p:cNvPr id="4" name="Slide Number Placeholder 3"/>
          <p:cNvSpPr>
            <a:spLocks noGrp="1"/>
          </p:cNvSpPr>
          <p:nvPr>
            <p:ph type="sldNum" sz="quarter" idx="12"/>
          </p:nvPr>
        </p:nvSpPr>
        <p:spPr/>
        <p:txBody>
          <a:bodyPr/>
          <a:lstStyle/>
          <a:p>
            <a:fld id="{5F80C8D4-EBF1-459B-B948-4CDFA6C62824}" type="slidenum">
              <a:rPr lang="en-US" smtClean="0"/>
              <a:pPr/>
              <a:t>29</a:t>
            </a:fld>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1981200"/>
            <a:ext cx="6935196" cy="5201397"/>
          </a:xfrm>
          <a:prstGeom prst="rect">
            <a:avLst/>
          </a:prstGeom>
        </p:spPr>
      </p:pic>
      <p:sp>
        <p:nvSpPr>
          <p:cNvPr id="8" name="TextBox 7"/>
          <p:cNvSpPr txBox="1"/>
          <p:nvPr/>
        </p:nvSpPr>
        <p:spPr>
          <a:xfrm>
            <a:off x="3886200" y="6096000"/>
            <a:ext cx="1432679" cy="353943"/>
          </a:xfrm>
          <a:prstGeom prst="rect">
            <a:avLst/>
          </a:prstGeom>
          <a:noFill/>
        </p:spPr>
        <p:txBody>
          <a:bodyPr wrap="none" rtlCol="0">
            <a:spAutoFit/>
          </a:bodyPr>
          <a:lstStyle/>
          <a:p>
            <a:r>
              <a:rPr lang="en-US" sz="1700" dirty="0" smtClean="0"/>
              <a:t>cue value (</a:t>
            </a:r>
            <a:r>
              <a:rPr lang="en-US" sz="1700" dirty="0" err="1" smtClean="0"/>
              <a:t>x</a:t>
            </a:r>
            <a:r>
              <a:rPr lang="en-US" sz="1700" dirty="0" smtClean="0"/>
              <a:t>)</a:t>
            </a:r>
            <a:endParaRPr lang="en-US" sz="1700" dirty="0"/>
          </a:p>
        </p:txBody>
      </p:sp>
      <p:pic>
        <p:nvPicPr>
          <p:cNvPr id="3" name="Picture 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1726412"/>
            <a:ext cx="6388100" cy="1092200"/>
          </a:xfrm>
          <a:prstGeom prst="rect">
            <a:avLst/>
          </a:prstGeom>
        </p:spPr>
      </p:pic>
      <p:grpSp>
        <p:nvGrpSpPr>
          <p:cNvPr id="7" name="Group 6"/>
          <p:cNvGrpSpPr/>
          <p:nvPr/>
        </p:nvGrpSpPr>
        <p:grpSpPr>
          <a:xfrm>
            <a:off x="1447800" y="3276600"/>
            <a:ext cx="609600" cy="2290465"/>
            <a:chOff x="2209800" y="3276600"/>
            <a:chExt cx="609600" cy="2290465"/>
          </a:xfrm>
        </p:grpSpPr>
        <p:grpSp>
          <p:nvGrpSpPr>
            <p:cNvPr id="9" name="Group 8"/>
            <p:cNvGrpSpPr/>
            <p:nvPr/>
          </p:nvGrpSpPr>
          <p:grpSpPr>
            <a:xfrm>
              <a:off x="2590800" y="3505200"/>
              <a:ext cx="228600" cy="1828800"/>
              <a:chOff x="2438400" y="3429000"/>
              <a:chExt cx="228600" cy="1905000"/>
            </a:xfrm>
          </p:grpSpPr>
          <p:cxnSp>
            <p:nvCxnSpPr>
              <p:cNvPr id="12" name="Straight Connector 11"/>
              <p:cNvCxnSpPr/>
              <p:nvPr/>
            </p:nvCxnSpPr>
            <p:spPr bwMode="auto">
              <a:xfrm>
                <a:off x="2667000" y="3429000"/>
                <a:ext cx="0" cy="190500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3" name="Straight Connector 12"/>
              <p:cNvCxnSpPr/>
              <p:nvPr/>
            </p:nvCxnSpPr>
            <p:spPr bwMode="auto">
              <a:xfrm>
                <a:off x="2438400" y="3429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cxnSp>
            <p:nvCxnSpPr>
              <p:cNvPr id="14" name="Straight Connector 13"/>
              <p:cNvCxnSpPr/>
              <p:nvPr/>
            </p:nvCxnSpPr>
            <p:spPr bwMode="auto">
              <a:xfrm>
                <a:off x="2438400" y="5334000"/>
                <a:ext cx="228600" cy="0"/>
              </a:xfrm>
              <a:prstGeom prst="line">
                <a:avLst/>
              </a:prstGeom>
              <a:solidFill>
                <a:schemeClr val="accent1"/>
              </a:solidFill>
              <a:ln w="19050" cap="flat" cmpd="sng" algn="ctr">
                <a:solidFill>
                  <a:schemeClr val="tx2"/>
                </a:solidFill>
                <a:prstDash val="solid"/>
                <a:round/>
                <a:headEnd type="none" w="med" len="med"/>
                <a:tailEnd type="none" w="med" len="med"/>
              </a:ln>
              <a:effectLst/>
            </p:spPr>
          </p:cxnSp>
        </p:grpSp>
        <p:sp>
          <p:nvSpPr>
            <p:cNvPr id="10" name="TextBox 9"/>
            <p:cNvSpPr txBox="1"/>
            <p:nvPr/>
          </p:nvSpPr>
          <p:spPr>
            <a:xfrm>
              <a:off x="2209800" y="5105400"/>
              <a:ext cx="304800" cy="461665"/>
            </a:xfrm>
            <a:prstGeom prst="rect">
              <a:avLst/>
            </a:prstGeom>
            <a:noFill/>
          </p:spPr>
          <p:txBody>
            <a:bodyPr wrap="square" rtlCol="0">
              <a:spAutoFit/>
            </a:bodyPr>
            <a:lstStyle/>
            <a:p>
              <a:r>
                <a:rPr lang="en-US" dirty="0" smtClean="0">
                  <a:solidFill>
                    <a:schemeClr val="tx2"/>
                  </a:solidFill>
                </a:rPr>
                <a:t>0</a:t>
              </a:r>
              <a:endParaRPr lang="en-US" dirty="0">
                <a:solidFill>
                  <a:schemeClr val="tx2"/>
                </a:solidFill>
              </a:endParaRPr>
            </a:p>
          </p:txBody>
        </p:sp>
        <p:sp>
          <p:nvSpPr>
            <p:cNvPr id="11" name="TextBox 10"/>
            <p:cNvSpPr txBox="1"/>
            <p:nvPr/>
          </p:nvSpPr>
          <p:spPr>
            <a:xfrm>
              <a:off x="2209800" y="3276600"/>
              <a:ext cx="304800" cy="461665"/>
            </a:xfrm>
            <a:prstGeom prst="rect">
              <a:avLst/>
            </a:prstGeom>
            <a:noFill/>
          </p:spPr>
          <p:txBody>
            <a:bodyPr wrap="square" rtlCol="0">
              <a:spAutoFit/>
            </a:bodyPr>
            <a:lstStyle/>
            <a:p>
              <a:r>
                <a:rPr lang="en-US" dirty="0">
                  <a:solidFill>
                    <a:schemeClr val="tx2"/>
                  </a:solidFill>
                </a:rPr>
                <a:t>1</a:t>
              </a:r>
            </a:p>
          </p:txBody>
        </p:sp>
      </p:grpSp>
    </p:spTree>
    <p:extLst>
      <p:ext uri="{BB962C8B-B14F-4D97-AF65-F5344CB8AC3E}">
        <p14:creationId xmlns:p14="http://schemas.microsoft.com/office/powerpoint/2010/main" val="35068764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6088paper_coffee_cup.jpg"/>
          <p:cNvPicPr>
            <a:picLocks noGrp="1" noChangeAspect="1"/>
          </p:cNvPicPr>
          <p:nvPr>
            <p:ph idx="1"/>
          </p:nvPr>
        </p:nvPicPr>
        <p:blipFill>
          <a:blip r:embed="rId3">
            <a:extLst>
              <a:ext uri="{28A0092B-C50C-407E-A947-70E740481C1C}">
                <a14:useLocalDpi xmlns:a14="http://schemas.microsoft.com/office/drawing/2010/main" val="0"/>
              </a:ext>
            </a:extLst>
          </a:blip>
          <a:srcRect l="-86568" r="-86568"/>
          <a:stretch>
            <a:fillRect/>
          </a:stretch>
        </p:blipFill>
        <p:spPr>
          <a:xfrm>
            <a:off x="457200" y="1755094"/>
            <a:ext cx="8229600" cy="4525963"/>
          </a:xfrm>
        </p:spPr>
      </p:pic>
      <p:sp>
        <p:nvSpPr>
          <p:cNvPr id="5" name="Left Brace 4"/>
          <p:cNvSpPr/>
          <p:nvPr/>
        </p:nvSpPr>
        <p:spPr>
          <a:xfrm rot="5400000">
            <a:off x="4350290" y="575408"/>
            <a:ext cx="445278" cy="2129737"/>
          </a:xfrm>
          <a:prstGeom prst="leftBrace">
            <a:avLst/>
          </a:prstGeom>
          <a:ln>
            <a:solidFill>
              <a:srgbClr val="80808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p:cNvSpPr txBox="1"/>
          <p:nvPr/>
        </p:nvSpPr>
        <p:spPr>
          <a:xfrm>
            <a:off x="4254531" y="916305"/>
            <a:ext cx="723538" cy="369332"/>
          </a:xfrm>
          <a:prstGeom prst="rect">
            <a:avLst/>
          </a:prstGeom>
          <a:noFill/>
        </p:spPr>
        <p:txBody>
          <a:bodyPr wrap="none" rtlCol="0">
            <a:spAutoFit/>
          </a:bodyPr>
          <a:lstStyle/>
          <a:p>
            <a:r>
              <a:rPr lang="en-US" dirty="0" smtClean="0">
                <a:latin typeface="Helvetica"/>
                <a:cs typeface="Helvetica"/>
              </a:rPr>
              <a:t>size?</a:t>
            </a:r>
            <a:endParaRPr lang="en-US" dirty="0">
              <a:latin typeface="Helvetica"/>
              <a:cs typeface="Helvetica"/>
            </a:endParaRPr>
          </a:p>
        </p:txBody>
      </p:sp>
      <p:grpSp>
        <p:nvGrpSpPr>
          <p:cNvPr id="23" name="Group 22"/>
          <p:cNvGrpSpPr/>
          <p:nvPr/>
        </p:nvGrpSpPr>
        <p:grpSpPr>
          <a:xfrm>
            <a:off x="6086980" y="1014046"/>
            <a:ext cx="3057020" cy="4856495"/>
            <a:chOff x="6086980" y="1014046"/>
            <a:chExt cx="3057020" cy="4856495"/>
          </a:xfrm>
        </p:grpSpPr>
        <p:pic>
          <p:nvPicPr>
            <p:cNvPr id="15" name="Picture 14"/>
            <p:cNvPicPr>
              <a:picLocks noChangeAspect="1"/>
            </p:cNvPicPr>
            <p:nvPr/>
          </p:nvPicPr>
          <p:blipFill>
            <a:blip r:embed="rId4"/>
            <a:stretch>
              <a:fillRect/>
            </a:stretch>
          </p:blipFill>
          <p:spPr>
            <a:xfrm>
              <a:off x="7165752" y="1417637"/>
              <a:ext cx="1978248" cy="1735912"/>
            </a:xfrm>
            <a:prstGeom prst="rect">
              <a:avLst/>
            </a:prstGeom>
          </p:spPr>
        </p:pic>
        <p:grpSp>
          <p:nvGrpSpPr>
            <p:cNvPr id="16" name="Group 15"/>
            <p:cNvGrpSpPr/>
            <p:nvPr/>
          </p:nvGrpSpPr>
          <p:grpSpPr>
            <a:xfrm flipH="1">
              <a:off x="6086980" y="2137558"/>
              <a:ext cx="882842" cy="3732983"/>
              <a:chOff x="2509131" y="2137558"/>
              <a:chExt cx="727956" cy="3732983"/>
            </a:xfrm>
          </p:grpSpPr>
          <p:cxnSp>
            <p:nvCxnSpPr>
              <p:cNvPr id="17" name="Straight Connector 16"/>
              <p:cNvCxnSpPr/>
              <p:nvPr/>
            </p:nvCxnSpPr>
            <p:spPr>
              <a:xfrm flipV="1">
                <a:off x="2509131" y="2137558"/>
                <a:ext cx="727956" cy="446770"/>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2509131" y="2584328"/>
                <a:ext cx="727956" cy="3286213"/>
              </a:xfrm>
              <a:prstGeom prst="line">
                <a:avLst/>
              </a:prstGeom>
            </p:spPr>
            <p:style>
              <a:lnRef idx="2">
                <a:schemeClr val="accent1"/>
              </a:lnRef>
              <a:fillRef idx="0">
                <a:schemeClr val="accent1"/>
              </a:fillRef>
              <a:effectRef idx="1">
                <a:schemeClr val="accent1"/>
              </a:effectRef>
              <a:fontRef idx="minor">
                <a:schemeClr val="tx1"/>
              </a:fontRef>
            </p:style>
          </p:cxnSp>
        </p:grpSp>
        <p:sp>
          <p:nvSpPr>
            <p:cNvPr id="21" name="TextBox 20"/>
            <p:cNvSpPr txBox="1"/>
            <p:nvPr/>
          </p:nvSpPr>
          <p:spPr>
            <a:xfrm>
              <a:off x="7469315" y="1014046"/>
              <a:ext cx="1201997" cy="369332"/>
            </a:xfrm>
            <a:prstGeom prst="rect">
              <a:avLst/>
            </a:prstGeom>
            <a:noFill/>
          </p:spPr>
          <p:txBody>
            <a:bodyPr wrap="none" rtlCol="0">
              <a:spAutoFit/>
            </a:bodyPr>
            <a:lstStyle/>
            <a:p>
              <a:r>
                <a:rPr lang="en-US" dirty="0" smtClean="0"/>
                <a:t>4cm ± 1cm</a:t>
              </a:r>
              <a:endParaRPr lang="en-US" dirty="0"/>
            </a:p>
          </p:txBody>
        </p:sp>
      </p:grpSp>
      <p:grpSp>
        <p:nvGrpSpPr>
          <p:cNvPr id="6" name="Group 5"/>
          <p:cNvGrpSpPr/>
          <p:nvPr/>
        </p:nvGrpSpPr>
        <p:grpSpPr>
          <a:xfrm>
            <a:off x="753811" y="1048305"/>
            <a:ext cx="2483277" cy="4822236"/>
            <a:chOff x="753811" y="1048305"/>
            <a:chExt cx="2483277" cy="4822236"/>
          </a:xfrm>
        </p:grpSpPr>
        <p:sp>
          <p:nvSpPr>
            <p:cNvPr id="9" name="TextBox 8"/>
            <p:cNvSpPr txBox="1"/>
            <p:nvPr/>
          </p:nvSpPr>
          <p:spPr>
            <a:xfrm>
              <a:off x="913819" y="1048305"/>
              <a:ext cx="1377263" cy="369332"/>
            </a:xfrm>
            <a:prstGeom prst="rect">
              <a:avLst/>
            </a:prstGeom>
            <a:noFill/>
          </p:spPr>
          <p:txBody>
            <a:bodyPr wrap="none" rtlCol="0">
              <a:spAutoFit/>
            </a:bodyPr>
            <a:lstStyle/>
            <a:p>
              <a:r>
                <a:rPr lang="en-US" dirty="0" smtClean="0"/>
                <a:t>6cm ± 0.5cm</a:t>
              </a:r>
              <a:endParaRPr lang="en-US" dirty="0"/>
            </a:p>
          </p:txBody>
        </p:sp>
        <p:grpSp>
          <p:nvGrpSpPr>
            <p:cNvPr id="14" name="Group 13"/>
            <p:cNvGrpSpPr/>
            <p:nvPr/>
          </p:nvGrpSpPr>
          <p:grpSpPr>
            <a:xfrm>
              <a:off x="2509131" y="1862916"/>
              <a:ext cx="727957" cy="4007625"/>
              <a:chOff x="2509131" y="1862916"/>
              <a:chExt cx="727957" cy="4007625"/>
            </a:xfrm>
          </p:grpSpPr>
          <p:cxnSp>
            <p:nvCxnSpPr>
              <p:cNvPr id="11" name="Straight Connector 10"/>
              <p:cNvCxnSpPr/>
              <p:nvPr/>
            </p:nvCxnSpPr>
            <p:spPr>
              <a:xfrm>
                <a:off x="2509131" y="1862916"/>
                <a:ext cx="727957" cy="274642"/>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2509131" y="1862916"/>
                <a:ext cx="727957" cy="4007625"/>
              </a:xfrm>
              <a:prstGeom prst="line">
                <a:avLst/>
              </a:prstGeom>
            </p:spPr>
            <p:style>
              <a:lnRef idx="2">
                <a:schemeClr val="accent1"/>
              </a:lnRef>
              <a:fillRef idx="0">
                <a:schemeClr val="accent1"/>
              </a:fillRef>
              <a:effectRef idx="1">
                <a:schemeClr val="accent1"/>
              </a:effectRef>
              <a:fontRef idx="minor">
                <a:schemeClr val="tx1"/>
              </a:fontRef>
            </p:style>
          </p:cxnSp>
        </p:grpSp>
        <p:pic>
          <p:nvPicPr>
            <p:cNvPr id="3" name="Picture 2"/>
            <p:cNvPicPr>
              <a:picLocks noChangeAspect="1"/>
            </p:cNvPicPr>
            <p:nvPr/>
          </p:nvPicPr>
          <p:blipFill>
            <a:blip r:embed="rId5"/>
            <a:stretch>
              <a:fillRect/>
            </a:stretch>
          </p:blipFill>
          <p:spPr>
            <a:xfrm>
              <a:off x="753811" y="1446729"/>
              <a:ext cx="1514040" cy="2275198"/>
            </a:xfrm>
            <a:prstGeom prst="rect">
              <a:avLst/>
            </a:prstGeom>
          </p:spPr>
        </p:pic>
      </p:grpSp>
    </p:spTree>
    <p:extLst>
      <p:ext uri="{BB962C8B-B14F-4D97-AF65-F5344CB8AC3E}">
        <p14:creationId xmlns:p14="http://schemas.microsoft.com/office/powerpoint/2010/main" val="3221845104"/>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a:spLocks noGrp="1"/>
          </p:cNvSpPr>
          <p:nvPr>
            <p:ph idx="1"/>
          </p:nvPr>
        </p:nvSpPr>
        <p:spPr>
          <a:xfrm>
            <a:off x="685800" y="1981200"/>
            <a:ext cx="7772400" cy="4114800"/>
          </a:xfrm>
        </p:spPr>
        <p:txBody>
          <a:bodyPr/>
          <a:lstStyle/>
          <a:p>
            <a:r>
              <a:rPr lang="en-US" dirty="0" smtClean="0">
                <a:solidFill>
                  <a:srgbClr val="808080"/>
                </a:solidFill>
              </a:rPr>
              <a:t>If people are behaving like an ideal listener, they should be sensitive to cue statistics</a:t>
            </a:r>
          </a:p>
          <a:p>
            <a:r>
              <a:rPr lang="en-US" dirty="0" err="1" smtClean="0">
                <a:solidFill>
                  <a:srgbClr val="808080"/>
                </a:solidFill>
              </a:rPr>
              <a:t>Clayards</a:t>
            </a:r>
            <a:r>
              <a:rPr lang="en-US" dirty="0" smtClean="0">
                <a:solidFill>
                  <a:srgbClr val="808080"/>
                </a:solidFill>
              </a:rPr>
              <a:t> et al. (2008) set out to test for sensitivity to </a:t>
            </a:r>
            <a:r>
              <a:rPr lang="en-US" b="1" dirty="0" smtClean="0">
                <a:solidFill>
                  <a:srgbClr val="808080"/>
                </a:solidFill>
              </a:rPr>
              <a:t>variance</a:t>
            </a:r>
            <a:endParaRPr lang="en-US" dirty="0" smtClean="0">
              <a:solidFill>
                <a:srgbClr val="808080"/>
              </a:solidFill>
            </a:endParaRPr>
          </a:p>
        </p:txBody>
      </p:sp>
      <p:sp>
        <p:nvSpPr>
          <p:cNvPr id="4" name="Slide Number Placeholder 3"/>
          <p:cNvSpPr>
            <a:spLocks noGrp="1"/>
          </p:cNvSpPr>
          <p:nvPr>
            <p:ph type="sldNum" sz="quarter" idx="12"/>
          </p:nvPr>
        </p:nvSpPr>
        <p:spPr/>
        <p:txBody>
          <a:bodyPr/>
          <a:lstStyle/>
          <a:p>
            <a:fld id="{5F80C8D4-EBF1-459B-B948-4CDFA6C62824}" type="slidenum">
              <a:rPr lang="en-US" smtClean="0"/>
              <a:pPr/>
              <a:t>30</a:t>
            </a:fld>
            <a:endParaRPr lang="en-US"/>
          </a:p>
        </p:txBody>
      </p:sp>
      <p:sp>
        <p:nvSpPr>
          <p:cNvPr id="7" name="Title 1"/>
          <p:cNvSpPr>
            <a:spLocks noGrp="1"/>
          </p:cNvSpPr>
          <p:nvPr>
            <p:ph type="title"/>
          </p:nvPr>
        </p:nvSpPr>
        <p:spPr>
          <a:xfrm>
            <a:off x="685800" y="609600"/>
            <a:ext cx="7772400" cy="1143000"/>
          </a:xfrm>
        </p:spPr>
        <p:txBody>
          <a:bodyPr/>
          <a:lstStyle/>
          <a:p>
            <a:pPr algn="l"/>
            <a:r>
              <a:rPr lang="en-US" b="1" dirty="0" smtClean="0"/>
              <a:t>PREDICTIONS</a:t>
            </a:r>
            <a:endParaRPr lang="en-US" b="1" dirty="0"/>
          </a:p>
        </p:txBody>
      </p:sp>
    </p:spTree>
    <p:extLst>
      <p:ext uri="{BB962C8B-B14F-4D97-AF65-F5344CB8AC3E}">
        <p14:creationId xmlns:p14="http://schemas.microsoft.com/office/powerpoint/2010/main" val="262938715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F80C8D4-EBF1-459B-B948-4CDFA6C62824}" type="slidenum">
              <a:rPr lang="en-US" smtClean="0"/>
              <a:pPr/>
              <a:t>31</a:t>
            </a:fld>
            <a:endParaRPr lang="en-US"/>
          </a:p>
        </p:txBody>
      </p:sp>
      <p:sp>
        <p:nvSpPr>
          <p:cNvPr id="7" name="Title 1"/>
          <p:cNvSpPr>
            <a:spLocks noGrp="1"/>
          </p:cNvSpPr>
          <p:nvPr>
            <p:ph type="title"/>
          </p:nvPr>
        </p:nvSpPr>
        <p:spPr>
          <a:xfrm>
            <a:off x="685800" y="609600"/>
            <a:ext cx="7772400" cy="1143000"/>
          </a:xfrm>
        </p:spPr>
        <p:txBody>
          <a:bodyPr/>
          <a:lstStyle/>
          <a:p>
            <a:pPr algn="l"/>
            <a:r>
              <a:rPr lang="en-US" b="1" dirty="0" smtClean="0"/>
              <a:t>CLAYARDS ET AL. (2008)</a:t>
            </a:r>
            <a:endParaRPr lang="en-US" b="1" dirty="0"/>
          </a:p>
        </p:txBody>
      </p:sp>
      <p:sp>
        <p:nvSpPr>
          <p:cNvPr id="5" name="Content Placeholder 4"/>
          <p:cNvSpPr>
            <a:spLocks noGrp="1"/>
          </p:cNvSpPr>
          <p:nvPr>
            <p:ph idx="1"/>
          </p:nvPr>
        </p:nvSpPr>
        <p:spPr/>
        <p:txBody>
          <a:bodyPr/>
          <a:lstStyle/>
          <a:p>
            <a:r>
              <a:rPr lang="en-US" dirty="0" smtClean="0"/>
              <a:t>/b/-/p/ minimal pairs (VOT </a:t>
            </a:r>
            <a:r>
              <a:rPr lang="en-US" dirty="0" err="1" smtClean="0"/>
              <a:t>continnum</a:t>
            </a:r>
            <a:r>
              <a:rPr lang="en-US" dirty="0" smtClean="0"/>
              <a:t>)</a:t>
            </a:r>
          </a:p>
          <a:p>
            <a:r>
              <a:rPr lang="en-US" dirty="0" smtClean="0"/>
              <a:t>Two conditions: high variance and low variance VOT distributions.</a:t>
            </a:r>
          </a:p>
          <a:p>
            <a:endParaRPr lang="en-US" dirty="0"/>
          </a:p>
        </p:txBody>
      </p:sp>
    </p:spTree>
    <p:extLst>
      <p:ext uri="{BB962C8B-B14F-4D97-AF65-F5344CB8AC3E}">
        <p14:creationId xmlns:p14="http://schemas.microsoft.com/office/powerpoint/2010/main" val="215613557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F80C8D4-EBF1-459B-B948-4CDFA6C62824}" type="slidenum">
              <a:rPr lang="en-US" smtClean="0"/>
              <a:pPr/>
              <a:t>32</a:t>
            </a:fld>
            <a:endParaRPr lang="en-US"/>
          </a:p>
        </p:txBody>
      </p:sp>
      <p:sp>
        <p:nvSpPr>
          <p:cNvPr id="7" name="Title 1"/>
          <p:cNvSpPr>
            <a:spLocks noGrp="1"/>
          </p:cNvSpPr>
          <p:nvPr>
            <p:ph type="title"/>
          </p:nvPr>
        </p:nvSpPr>
        <p:spPr>
          <a:xfrm>
            <a:off x="685800" y="609600"/>
            <a:ext cx="7772400" cy="1143000"/>
          </a:xfrm>
        </p:spPr>
        <p:txBody>
          <a:bodyPr>
            <a:normAutofit fontScale="90000"/>
          </a:bodyPr>
          <a:lstStyle/>
          <a:p>
            <a:pPr algn="l"/>
            <a:r>
              <a:rPr lang="en-US" b="1" dirty="0" smtClean="0"/>
              <a:t>CLAYARDS ET AL. (2008)</a:t>
            </a:r>
            <a:br>
              <a:rPr lang="en-US" b="1" dirty="0" smtClean="0"/>
            </a:br>
            <a:r>
              <a:rPr lang="en-US" b="1" dirty="0" smtClean="0"/>
              <a:t>PREDICTIONS</a:t>
            </a:r>
            <a:endParaRPr lang="en-US" b="1" dirty="0"/>
          </a:p>
        </p:txBody>
      </p:sp>
      <p:pic>
        <p:nvPicPr>
          <p:cNvPr id="3" name="Content Placeholder 2"/>
          <p:cNvPicPr>
            <a:picLocks noGrp="1" noChangeAspect="1"/>
          </p:cNvPicPr>
          <p:nvPr>
            <p:ph idx="1"/>
          </p:nvPr>
        </p:nvPicPr>
        <p:blipFill>
          <a:blip r:embed="rId3"/>
          <a:srcRect l="-34589" r="-34589"/>
          <a:stretch>
            <a:fillRect/>
          </a:stretch>
        </p:blipFill>
        <p:spPr/>
      </p:pic>
    </p:spTree>
    <p:extLst>
      <p:ext uri="{BB962C8B-B14F-4D97-AF65-F5344CB8AC3E}">
        <p14:creationId xmlns:p14="http://schemas.microsoft.com/office/powerpoint/2010/main" val="1687693899"/>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F80C8D4-EBF1-459B-B948-4CDFA6C62824}" type="slidenum">
              <a:rPr lang="en-US" smtClean="0"/>
              <a:pPr/>
              <a:t>33</a:t>
            </a:fld>
            <a:endParaRPr lang="en-US"/>
          </a:p>
        </p:txBody>
      </p:sp>
      <p:sp>
        <p:nvSpPr>
          <p:cNvPr id="7" name="Title 1"/>
          <p:cNvSpPr>
            <a:spLocks noGrp="1"/>
          </p:cNvSpPr>
          <p:nvPr>
            <p:ph type="title"/>
          </p:nvPr>
        </p:nvSpPr>
        <p:spPr>
          <a:xfrm>
            <a:off x="685800" y="609600"/>
            <a:ext cx="7772400" cy="1143000"/>
          </a:xfrm>
        </p:spPr>
        <p:txBody>
          <a:bodyPr>
            <a:normAutofit fontScale="90000"/>
          </a:bodyPr>
          <a:lstStyle/>
          <a:p>
            <a:pPr algn="l"/>
            <a:r>
              <a:rPr lang="en-US" b="1" dirty="0" smtClean="0"/>
              <a:t>CLAYARDS ET AL. (2008)</a:t>
            </a:r>
            <a:br>
              <a:rPr lang="en-US" b="1" dirty="0" smtClean="0"/>
            </a:br>
            <a:r>
              <a:rPr lang="en-US" b="1" dirty="0" smtClean="0"/>
              <a:t>RESULTS</a:t>
            </a:r>
            <a:endParaRPr lang="en-US" b="1" dirty="0"/>
          </a:p>
        </p:txBody>
      </p:sp>
      <p:pic>
        <p:nvPicPr>
          <p:cNvPr id="6" name="Content Placeholder 5"/>
          <p:cNvPicPr>
            <a:picLocks noGrp="1" noChangeAspect="1"/>
          </p:cNvPicPr>
          <p:nvPr>
            <p:ph idx="1"/>
          </p:nvPr>
        </p:nvPicPr>
        <p:blipFill>
          <a:blip r:embed="rId3"/>
          <a:srcRect t="-10822" b="-10822"/>
          <a:stretch>
            <a:fillRect/>
          </a:stretch>
        </p:blipFill>
        <p:spPr>
          <a:xfrm>
            <a:off x="685800" y="1911802"/>
            <a:ext cx="7772400" cy="4274520"/>
          </a:xfrm>
        </p:spPr>
      </p:pic>
      <p:sp>
        <p:nvSpPr>
          <p:cNvPr id="8" name="TextBox 7"/>
          <p:cNvSpPr txBox="1"/>
          <p:nvPr/>
        </p:nvSpPr>
        <p:spPr>
          <a:xfrm>
            <a:off x="1600200" y="2057400"/>
            <a:ext cx="2015095" cy="461665"/>
          </a:xfrm>
          <a:prstGeom prst="rect">
            <a:avLst/>
          </a:prstGeom>
          <a:noFill/>
        </p:spPr>
        <p:txBody>
          <a:bodyPr wrap="none" rtlCol="0">
            <a:spAutoFit/>
          </a:bodyPr>
          <a:lstStyle/>
          <a:p>
            <a:r>
              <a:rPr lang="en-US" dirty="0" smtClean="0"/>
              <a:t>Low-variance</a:t>
            </a:r>
            <a:endParaRPr lang="en-US" dirty="0"/>
          </a:p>
        </p:txBody>
      </p:sp>
      <p:sp>
        <p:nvSpPr>
          <p:cNvPr id="9" name="TextBox 8"/>
          <p:cNvSpPr txBox="1"/>
          <p:nvPr/>
        </p:nvSpPr>
        <p:spPr>
          <a:xfrm>
            <a:off x="5003127" y="2057400"/>
            <a:ext cx="2083473" cy="461665"/>
          </a:xfrm>
          <a:prstGeom prst="rect">
            <a:avLst/>
          </a:prstGeom>
          <a:noFill/>
        </p:spPr>
        <p:txBody>
          <a:bodyPr wrap="none" rtlCol="0">
            <a:spAutoFit/>
          </a:bodyPr>
          <a:lstStyle/>
          <a:p>
            <a:r>
              <a:rPr lang="en-US" dirty="0" smtClean="0"/>
              <a:t>High-variance</a:t>
            </a:r>
            <a:endParaRPr lang="en-US" dirty="0"/>
          </a:p>
        </p:txBody>
      </p:sp>
    </p:spTree>
    <p:extLst>
      <p:ext uri="{BB962C8B-B14F-4D97-AF65-F5344CB8AC3E}">
        <p14:creationId xmlns:p14="http://schemas.microsoft.com/office/powerpoint/2010/main" val="523957561"/>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3"/>
          <a:srcRect t="-10822" b="-10822"/>
          <a:stretch>
            <a:fillRect/>
          </a:stretch>
        </p:blipFill>
        <p:spPr>
          <a:xfrm>
            <a:off x="685800" y="1981200"/>
            <a:ext cx="7772400" cy="4114800"/>
          </a:xfrm>
        </p:spPr>
      </p:pic>
      <p:sp>
        <p:nvSpPr>
          <p:cNvPr id="4" name="Slide Number Placeholder 3"/>
          <p:cNvSpPr>
            <a:spLocks noGrp="1"/>
          </p:cNvSpPr>
          <p:nvPr>
            <p:ph type="sldNum" sz="quarter" idx="12"/>
          </p:nvPr>
        </p:nvSpPr>
        <p:spPr/>
        <p:txBody>
          <a:bodyPr/>
          <a:lstStyle/>
          <a:p>
            <a:fld id="{5F80C8D4-EBF1-459B-B948-4CDFA6C62824}" type="slidenum">
              <a:rPr lang="en-US" smtClean="0"/>
              <a:pPr/>
              <a:t>34</a:t>
            </a:fld>
            <a:endParaRPr lang="en-US"/>
          </a:p>
        </p:txBody>
      </p:sp>
      <p:sp>
        <p:nvSpPr>
          <p:cNvPr id="7" name="Title 1"/>
          <p:cNvSpPr>
            <a:spLocks noGrp="1"/>
          </p:cNvSpPr>
          <p:nvPr>
            <p:ph type="title"/>
          </p:nvPr>
        </p:nvSpPr>
        <p:spPr>
          <a:xfrm>
            <a:off x="685800" y="609600"/>
            <a:ext cx="7772400" cy="1143000"/>
          </a:xfrm>
        </p:spPr>
        <p:txBody>
          <a:bodyPr>
            <a:normAutofit fontScale="90000"/>
          </a:bodyPr>
          <a:lstStyle/>
          <a:p>
            <a:pPr algn="l"/>
            <a:r>
              <a:rPr lang="en-US" b="1" dirty="0" smtClean="0"/>
              <a:t>CLAYARDS ET AL. (2008)</a:t>
            </a:r>
            <a:br>
              <a:rPr lang="en-US" b="1" dirty="0" smtClean="0"/>
            </a:br>
            <a:r>
              <a:rPr lang="en-US" b="1" dirty="0" smtClean="0"/>
              <a:t>RESULTS</a:t>
            </a:r>
            <a:endParaRPr lang="en-US" b="1" dirty="0"/>
          </a:p>
        </p:txBody>
      </p:sp>
      <p:sp>
        <p:nvSpPr>
          <p:cNvPr id="8" name="TextBox 7"/>
          <p:cNvSpPr txBox="1"/>
          <p:nvPr/>
        </p:nvSpPr>
        <p:spPr>
          <a:xfrm>
            <a:off x="1600200" y="2057400"/>
            <a:ext cx="2015095" cy="461665"/>
          </a:xfrm>
          <a:prstGeom prst="rect">
            <a:avLst/>
          </a:prstGeom>
          <a:noFill/>
        </p:spPr>
        <p:txBody>
          <a:bodyPr wrap="none" rtlCol="0">
            <a:spAutoFit/>
          </a:bodyPr>
          <a:lstStyle/>
          <a:p>
            <a:r>
              <a:rPr lang="en-US" dirty="0" smtClean="0"/>
              <a:t>Low-variance</a:t>
            </a:r>
            <a:endParaRPr lang="en-US" dirty="0"/>
          </a:p>
        </p:txBody>
      </p:sp>
      <p:sp>
        <p:nvSpPr>
          <p:cNvPr id="9" name="TextBox 8"/>
          <p:cNvSpPr txBox="1"/>
          <p:nvPr/>
        </p:nvSpPr>
        <p:spPr>
          <a:xfrm>
            <a:off x="5003127" y="2057400"/>
            <a:ext cx="2083473" cy="461665"/>
          </a:xfrm>
          <a:prstGeom prst="rect">
            <a:avLst/>
          </a:prstGeom>
          <a:noFill/>
        </p:spPr>
        <p:txBody>
          <a:bodyPr wrap="none" rtlCol="0">
            <a:spAutoFit/>
          </a:bodyPr>
          <a:lstStyle/>
          <a:p>
            <a:r>
              <a:rPr lang="en-US" dirty="0" smtClean="0"/>
              <a:t>High-variance</a:t>
            </a:r>
            <a:endParaRPr lang="en-US" dirty="0"/>
          </a:p>
        </p:txBody>
      </p:sp>
    </p:spTree>
    <p:extLst>
      <p:ext uri="{BB962C8B-B14F-4D97-AF65-F5344CB8AC3E}">
        <p14:creationId xmlns:p14="http://schemas.microsoft.com/office/powerpoint/2010/main" val="146887375"/>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Backwards blocking/</a:t>
            </a:r>
            <a:br>
              <a:rPr lang="en-US" dirty="0" smtClean="0"/>
            </a:br>
            <a:r>
              <a:rPr lang="en-US" dirty="0" smtClean="0"/>
              <a:t>Explaining away</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826966446"/>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1</a:t>
            </a:r>
            <a:endParaRPr lang="en-US" dirty="0"/>
          </a:p>
        </p:txBody>
      </p:sp>
      <p:pic>
        <p:nvPicPr>
          <p:cNvPr id="5" name="Picture 4" descr="ratatouille-remy.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493" y="2361859"/>
            <a:ext cx="2416200" cy="3068190"/>
          </a:xfrm>
          <a:prstGeom prst="rect">
            <a:avLst/>
          </a:prstGeom>
        </p:spPr>
      </p:pic>
      <p:pic>
        <p:nvPicPr>
          <p:cNvPr id="7" name="Picture 6" descr="icon_189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82194" y="2765230"/>
            <a:ext cx="1192696" cy="1192696"/>
          </a:xfrm>
          <a:prstGeom prst="rect">
            <a:avLst/>
          </a:prstGeom>
        </p:spPr>
      </p:pic>
      <p:pic>
        <p:nvPicPr>
          <p:cNvPr id="8" name="Picture 7" descr="icon_733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9191" y="2691656"/>
            <a:ext cx="1281760" cy="1281760"/>
          </a:xfrm>
          <a:prstGeom prst="rect">
            <a:avLst/>
          </a:prstGeom>
        </p:spPr>
      </p:pic>
      <p:pic>
        <p:nvPicPr>
          <p:cNvPr id="9" name="Picture 8" descr="icon_927.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6725857" y="2749740"/>
            <a:ext cx="1222698" cy="1222698"/>
          </a:xfrm>
          <a:prstGeom prst="rect">
            <a:avLst/>
          </a:prstGeom>
        </p:spPr>
      </p:pic>
      <p:sp>
        <p:nvSpPr>
          <p:cNvPr id="10" name="TextBox 9"/>
          <p:cNvSpPr txBox="1"/>
          <p:nvPr/>
        </p:nvSpPr>
        <p:spPr>
          <a:xfrm>
            <a:off x="4499902" y="2796210"/>
            <a:ext cx="491240" cy="830997"/>
          </a:xfrm>
          <a:prstGeom prst="rect">
            <a:avLst/>
          </a:prstGeom>
          <a:noFill/>
        </p:spPr>
        <p:txBody>
          <a:bodyPr wrap="none" rtlCol="0">
            <a:spAutoFit/>
          </a:bodyPr>
          <a:lstStyle/>
          <a:p>
            <a:r>
              <a:rPr lang="en-US" sz="4800" dirty="0" smtClean="0"/>
              <a:t>+</a:t>
            </a:r>
            <a:endParaRPr lang="en-US" sz="4800" dirty="0"/>
          </a:p>
        </p:txBody>
      </p:sp>
      <p:sp>
        <p:nvSpPr>
          <p:cNvPr id="11" name="TextBox 10"/>
          <p:cNvSpPr txBox="1"/>
          <p:nvPr/>
        </p:nvSpPr>
        <p:spPr>
          <a:xfrm>
            <a:off x="6199323" y="2796210"/>
            <a:ext cx="491240" cy="830997"/>
          </a:xfrm>
          <a:prstGeom prst="rect">
            <a:avLst/>
          </a:prstGeom>
          <a:noFill/>
        </p:spPr>
        <p:txBody>
          <a:bodyPr wrap="none" rtlCol="0">
            <a:spAutoFit/>
          </a:bodyPr>
          <a:lstStyle/>
          <a:p>
            <a:r>
              <a:rPr lang="en-US" sz="4800" dirty="0" smtClean="0"/>
              <a:t>+</a:t>
            </a:r>
            <a:endParaRPr lang="en-US" sz="4800" dirty="0"/>
          </a:p>
        </p:txBody>
      </p:sp>
    </p:spTree>
    <p:extLst>
      <p:ext uri="{BB962C8B-B14F-4D97-AF65-F5344CB8AC3E}">
        <p14:creationId xmlns:p14="http://schemas.microsoft.com/office/powerpoint/2010/main" val="583859373"/>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1: test</a:t>
            </a:r>
            <a:endParaRPr lang="en-US" dirty="0"/>
          </a:p>
        </p:txBody>
      </p:sp>
      <p:pic>
        <p:nvPicPr>
          <p:cNvPr id="7" name="Picture 6" descr="icon_189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9722" y="2294572"/>
            <a:ext cx="1192696" cy="1192696"/>
          </a:xfrm>
          <a:prstGeom prst="rect">
            <a:avLst/>
          </a:prstGeom>
        </p:spPr>
      </p:pic>
      <p:grpSp>
        <p:nvGrpSpPr>
          <p:cNvPr id="4" name="Group 3"/>
          <p:cNvGrpSpPr/>
          <p:nvPr/>
        </p:nvGrpSpPr>
        <p:grpSpPr>
          <a:xfrm>
            <a:off x="3818796" y="1388881"/>
            <a:ext cx="1947947" cy="2621607"/>
            <a:chOff x="4929191" y="848053"/>
            <a:chExt cx="3510150" cy="4724067"/>
          </a:xfrm>
        </p:grpSpPr>
        <p:pic>
          <p:nvPicPr>
            <p:cNvPr id="5" name="Picture 4" descr="ratatouille-remy.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9191" y="2503930"/>
              <a:ext cx="2416200" cy="3068190"/>
            </a:xfrm>
            <a:prstGeom prst="rect">
              <a:avLst/>
            </a:prstGeom>
          </p:spPr>
        </p:pic>
        <p:pic>
          <p:nvPicPr>
            <p:cNvPr id="9" name="Picture 8"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6734042" y="1125988"/>
              <a:ext cx="1222698" cy="1222698"/>
            </a:xfrm>
            <a:prstGeom prst="rect">
              <a:avLst/>
            </a:prstGeom>
          </p:spPr>
        </p:pic>
        <p:pic>
          <p:nvPicPr>
            <p:cNvPr id="3" name="Picture 2" descr="icon_1495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1441" y="848053"/>
              <a:ext cx="2187900" cy="2187900"/>
            </a:xfrm>
            <a:prstGeom prst="rect">
              <a:avLst/>
            </a:prstGeom>
          </p:spPr>
        </p:pic>
      </p:grpSp>
      <p:grpSp>
        <p:nvGrpSpPr>
          <p:cNvPr id="12" name="Group 11"/>
          <p:cNvGrpSpPr/>
          <p:nvPr/>
        </p:nvGrpSpPr>
        <p:grpSpPr>
          <a:xfrm>
            <a:off x="3846419" y="4099546"/>
            <a:ext cx="1947947" cy="2621607"/>
            <a:chOff x="4929191" y="848053"/>
            <a:chExt cx="3510150" cy="4724067"/>
          </a:xfrm>
        </p:grpSpPr>
        <p:pic>
          <p:nvPicPr>
            <p:cNvPr id="13" name="Picture 12" descr="ratatouille-remy.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9191" y="2503930"/>
              <a:ext cx="2416200" cy="3068190"/>
            </a:xfrm>
            <a:prstGeom prst="rect">
              <a:avLst/>
            </a:prstGeom>
          </p:spPr>
        </p:pic>
        <p:pic>
          <p:nvPicPr>
            <p:cNvPr id="14" name="Picture 13"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6734042" y="1125988"/>
              <a:ext cx="1222698" cy="1222698"/>
            </a:xfrm>
            <a:prstGeom prst="rect">
              <a:avLst/>
            </a:prstGeom>
          </p:spPr>
        </p:pic>
        <p:pic>
          <p:nvPicPr>
            <p:cNvPr id="15" name="Picture 14" descr="icon_1495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1441" y="848053"/>
              <a:ext cx="2187900" cy="2187900"/>
            </a:xfrm>
            <a:prstGeom prst="rect">
              <a:avLst/>
            </a:prstGeom>
          </p:spPr>
        </p:pic>
      </p:grpSp>
      <p:pic>
        <p:nvPicPr>
          <p:cNvPr id="16" name="Picture 15" descr="icon_7336.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07122" y="5018470"/>
            <a:ext cx="1281760" cy="1281760"/>
          </a:xfrm>
          <a:prstGeom prst="rect">
            <a:avLst/>
          </a:prstGeom>
        </p:spPr>
      </p:pic>
      <p:pic>
        <p:nvPicPr>
          <p:cNvPr id="6" name="Picture 5"/>
          <p:cNvPicPr>
            <a:picLocks noChangeAspect="1"/>
          </p:cNvPicPr>
          <p:nvPr/>
        </p:nvPicPr>
        <p:blipFill rotWithShape="1">
          <a:blip r:embed="rId7"/>
          <a:srcRect l="30396" r="23858"/>
          <a:stretch/>
        </p:blipFill>
        <p:spPr>
          <a:xfrm>
            <a:off x="6675526" y="2332049"/>
            <a:ext cx="1347497" cy="1649570"/>
          </a:xfrm>
          <a:prstGeom prst="rect">
            <a:avLst/>
          </a:prstGeom>
        </p:spPr>
      </p:pic>
      <p:pic>
        <p:nvPicPr>
          <p:cNvPr id="17" name="Picture 16"/>
          <p:cNvPicPr>
            <a:picLocks noChangeAspect="1"/>
          </p:cNvPicPr>
          <p:nvPr/>
        </p:nvPicPr>
        <p:blipFill rotWithShape="1">
          <a:blip r:embed="rId7"/>
          <a:srcRect l="30396" r="23858"/>
          <a:stretch/>
        </p:blipFill>
        <p:spPr>
          <a:xfrm>
            <a:off x="6675526" y="4996388"/>
            <a:ext cx="1347497" cy="1649570"/>
          </a:xfrm>
          <a:prstGeom prst="rect">
            <a:avLst/>
          </a:prstGeom>
        </p:spPr>
      </p:pic>
      <p:cxnSp>
        <p:nvCxnSpPr>
          <p:cNvPr id="19" name="Straight Arrow Connector 18"/>
          <p:cNvCxnSpPr/>
          <p:nvPr/>
        </p:nvCxnSpPr>
        <p:spPr>
          <a:xfrm>
            <a:off x="3082204" y="2881064"/>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5526549" y="2881064"/>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3082204" y="5700156"/>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5526549" y="5700156"/>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29" name="Group 28"/>
          <p:cNvGrpSpPr/>
          <p:nvPr/>
        </p:nvGrpSpPr>
        <p:grpSpPr>
          <a:xfrm>
            <a:off x="5616619" y="431034"/>
            <a:ext cx="2886520" cy="760286"/>
            <a:chOff x="3082194" y="2691656"/>
            <a:chExt cx="4866361" cy="1281760"/>
          </a:xfrm>
        </p:grpSpPr>
        <p:pic>
          <p:nvPicPr>
            <p:cNvPr id="24" name="Picture 23" descr="icon_189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2194" y="2765230"/>
              <a:ext cx="1192696" cy="1192696"/>
            </a:xfrm>
            <a:prstGeom prst="rect">
              <a:avLst/>
            </a:prstGeom>
          </p:spPr>
        </p:pic>
        <p:pic>
          <p:nvPicPr>
            <p:cNvPr id="25" name="Picture 24" descr="icon_7336.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9191" y="2691656"/>
              <a:ext cx="1281760" cy="1281760"/>
            </a:xfrm>
            <a:prstGeom prst="rect">
              <a:avLst/>
            </a:prstGeom>
          </p:spPr>
        </p:pic>
        <p:pic>
          <p:nvPicPr>
            <p:cNvPr id="26" name="Picture 25"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6725857" y="2749740"/>
              <a:ext cx="1222698" cy="1222698"/>
            </a:xfrm>
            <a:prstGeom prst="rect">
              <a:avLst/>
            </a:prstGeom>
          </p:spPr>
        </p:pic>
        <p:sp>
          <p:nvSpPr>
            <p:cNvPr id="27" name="TextBox 26"/>
            <p:cNvSpPr txBox="1"/>
            <p:nvPr/>
          </p:nvSpPr>
          <p:spPr>
            <a:xfrm>
              <a:off x="4499903" y="2796210"/>
              <a:ext cx="570765" cy="778317"/>
            </a:xfrm>
            <a:prstGeom prst="rect">
              <a:avLst/>
            </a:prstGeom>
            <a:noFill/>
          </p:spPr>
          <p:txBody>
            <a:bodyPr wrap="none" rtlCol="0">
              <a:spAutoFit/>
            </a:bodyPr>
            <a:lstStyle/>
            <a:p>
              <a:r>
                <a:rPr lang="en-US" sz="2400" dirty="0" smtClean="0"/>
                <a:t>+</a:t>
              </a:r>
              <a:endParaRPr lang="en-US" sz="2400" dirty="0"/>
            </a:p>
          </p:txBody>
        </p:sp>
        <p:sp>
          <p:nvSpPr>
            <p:cNvPr id="28" name="TextBox 27"/>
            <p:cNvSpPr txBox="1"/>
            <p:nvPr/>
          </p:nvSpPr>
          <p:spPr>
            <a:xfrm>
              <a:off x="6199322" y="2796210"/>
              <a:ext cx="570765" cy="778317"/>
            </a:xfrm>
            <a:prstGeom prst="rect">
              <a:avLst/>
            </a:prstGeom>
            <a:noFill/>
          </p:spPr>
          <p:txBody>
            <a:bodyPr wrap="none" rtlCol="0">
              <a:spAutoFit/>
            </a:bodyPr>
            <a:lstStyle/>
            <a:p>
              <a:r>
                <a:rPr lang="en-US" sz="2400" dirty="0" smtClean="0"/>
                <a:t>+</a:t>
              </a:r>
              <a:endParaRPr lang="en-US" sz="2400" dirty="0"/>
            </a:p>
          </p:txBody>
        </p:sp>
      </p:grpSp>
    </p:spTree>
    <p:extLst>
      <p:ext uri="{BB962C8B-B14F-4D97-AF65-F5344CB8AC3E}">
        <p14:creationId xmlns:p14="http://schemas.microsoft.com/office/powerpoint/2010/main" val="229478681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2</a:t>
            </a:r>
            <a:endParaRPr lang="en-US" dirty="0"/>
          </a:p>
        </p:txBody>
      </p:sp>
      <p:pic>
        <p:nvPicPr>
          <p:cNvPr id="5" name="Picture 4" descr="ratatouille-remy.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493" y="2361859"/>
            <a:ext cx="2416200" cy="3068190"/>
          </a:xfrm>
          <a:prstGeom prst="rect">
            <a:avLst/>
          </a:prstGeom>
        </p:spPr>
      </p:pic>
      <p:pic>
        <p:nvPicPr>
          <p:cNvPr id="7" name="Picture 6" descr="icon_189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4642" y="2765230"/>
            <a:ext cx="1192696" cy="1192696"/>
          </a:xfrm>
          <a:prstGeom prst="rect">
            <a:avLst/>
          </a:prstGeom>
        </p:spPr>
      </p:pic>
      <p:pic>
        <p:nvPicPr>
          <p:cNvPr id="9" name="Picture 8"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5657184" y="2749739"/>
            <a:ext cx="1222700" cy="1222700"/>
          </a:xfrm>
          <a:prstGeom prst="rect">
            <a:avLst/>
          </a:prstGeom>
        </p:spPr>
      </p:pic>
      <p:sp>
        <p:nvSpPr>
          <p:cNvPr id="11" name="TextBox 10"/>
          <p:cNvSpPr txBox="1"/>
          <p:nvPr/>
        </p:nvSpPr>
        <p:spPr>
          <a:xfrm>
            <a:off x="5130651" y="2796210"/>
            <a:ext cx="491240" cy="830997"/>
          </a:xfrm>
          <a:prstGeom prst="rect">
            <a:avLst/>
          </a:prstGeom>
          <a:noFill/>
        </p:spPr>
        <p:txBody>
          <a:bodyPr wrap="none" rtlCol="0">
            <a:spAutoFit/>
          </a:bodyPr>
          <a:lstStyle/>
          <a:p>
            <a:r>
              <a:rPr lang="en-US" sz="4800" dirty="0" smtClean="0"/>
              <a:t>+</a:t>
            </a:r>
            <a:endParaRPr lang="en-US" sz="4800" dirty="0"/>
          </a:p>
        </p:txBody>
      </p:sp>
    </p:spTree>
    <p:extLst>
      <p:ext uri="{BB962C8B-B14F-4D97-AF65-F5344CB8AC3E}">
        <p14:creationId xmlns:p14="http://schemas.microsoft.com/office/powerpoint/2010/main" val="2957129181"/>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Phase 2: test</a:t>
            </a:r>
            <a:endParaRPr lang="en-US" dirty="0"/>
          </a:p>
        </p:txBody>
      </p:sp>
      <p:pic>
        <p:nvPicPr>
          <p:cNvPr id="7" name="Picture 6" descr="icon_189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9722" y="2341042"/>
            <a:ext cx="1192696" cy="1192696"/>
          </a:xfrm>
          <a:prstGeom prst="rect">
            <a:avLst/>
          </a:prstGeom>
        </p:spPr>
      </p:pic>
      <p:grpSp>
        <p:nvGrpSpPr>
          <p:cNvPr id="4" name="Group 3"/>
          <p:cNvGrpSpPr/>
          <p:nvPr/>
        </p:nvGrpSpPr>
        <p:grpSpPr>
          <a:xfrm>
            <a:off x="3818796" y="1342411"/>
            <a:ext cx="1947947" cy="2621607"/>
            <a:chOff x="4929191" y="848053"/>
            <a:chExt cx="3510150" cy="4724067"/>
          </a:xfrm>
        </p:grpSpPr>
        <p:pic>
          <p:nvPicPr>
            <p:cNvPr id="5" name="Picture 4" descr="ratatouille-remy.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9191" y="2503930"/>
              <a:ext cx="2416200" cy="3068190"/>
            </a:xfrm>
            <a:prstGeom prst="rect">
              <a:avLst/>
            </a:prstGeom>
          </p:spPr>
        </p:pic>
        <p:pic>
          <p:nvPicPr>
            <p:cNvPr id="9" name="Picture 8"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6734042" y="1125988"/>
              <a:ext cx="1222698" cy="1222698"/>
            </a:xfrm>
            <a:prstGeom prst="rect">
              <a:avLst/>
            </a:prstGeom>
          </p:spPr>
        </p:pic>
        <p:pic>
          <p:nvPicPr>
            <p:cNvPr id="3" name="Picture 2" descr="icon_1495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1441" y="848053"/>
              <a:ext cx="2187900" cy="2187900"/>
            </a:xfrm>
            <a:prstGeom prst="rect">
              <a:avLst/>
            </a:prstGeom>
          </p:spPr>
        </p:pic>
      </p:grpSp>
      <p:pic>
        <p:nvPicPr>
          <p:cNvPr id="13" name="Picture 12" descr="ratatouille-remy.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6419" y="5018470"/>
            <a:ext cx="1340863" cy="1702683"/>
          </a:xfrm>
          <a:prstGeom prst="rect">
            <a:avLst/>
          </a:prstGeom>
        </p:spPr>
      </p:pic>
      <p:pic>
        <p:nvPicPr>
          <p:cNvPr id="15" name="Picture 14" descr="icon_1495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80198" y="4099546"/>
            <a:ext cx="1214168" cy="1214169"/>
          </a:xfrm>
          <a:prstGeom prst="rect">
            <a:avLst/>
          </a:prstGeom>
        </p:spPr>
      </p:pic>
      <p:pic>
        <p:nvPicPr>
          <p:cNvPr id="16" name="Picture 15" descr="icon_7336.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07122" y="5018470"/>
            <a:ext cx="1281760" cy="1281760"/>
          </a:xfrm>
          <a:prstGeom prst="rect">
            <a:avLst/>
          </a:prstGeom>
        </p:spPr>
      </p:pic>
      <p:pic>
        <p:nvPicPr>
          <p:cNvPr id="6" name="Picture 5"/>
          <p:cNvPicPr>
            <a:picLocks noChangeAspect="1"/>
          </p:cNvPicPr>
          <p:nvPr/>
        </p:nvPicPr>
        <p:blipFill rotWithShape="1">
          <a:blip r:embed="rId7"/>
          <a:srcRect l="30396" r="23858"/>
          <a:stretch/>
        </p:blipFill>
        <p:spPr>
          <a:xfrm>
            <a:off x="6675526" y="2378519"/>
            <a:ext cx="1347497" cy="1649570"/>
          </a:xfrm>
          <a:prstGeom prst="rect">
            <a:avLst/>
          </a:prstGeom>
        </p:spPr>
      </p:pic>
      <p:cxnSp>
        <p:nvCxnSpPr>
          <p:cNvPr id="19" name="Straight Arrow Connector 18"/>
          <p:cNvCxnSpPr/>
          <p:nvPr/>
        </p:nvCxnSpPr>
        <p:spPr>
          <a:xfrm>
            <a:off x="3082204" y="2927534"/>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5526549" y="2927534"/>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3082204" y="5700156"/>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5526549" y="5700156"/>
            <a:ext cx="619538" cy="0"/>
          </a:xfrm>
          <a:prstGeom prst="straightConnector1">
            <a:avLst/>
          </a:prstGeom>
          <a:ln w="76200" cmpd="sng">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pic>
        <p:nvPicPr>
          <p:cNvPr id="20" name="Picture 19" descr="ratatouille-remy.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2160" y="5018470"/>
            <a:ext cx="1340863" cy="1702683"/>
          </a:xfrm>
          <a:prstGeom prst="rect">
            <a:avLst/>
          </a:prstGeom>
        </p:spPr>
      </p:pic>
      <p:grpSp>
        <p:nvGrpSpPr>
          <p:cNvPr id="8" name="Group 7"/>
          <p:cNvGrpSpPr/>
          <p:nvPr/>
        </p:nvGrpSpPr>
        <p:grpSpPr>
          <a:xfrm>
            <a:off x="7162987" y="454539"/>
            <a:ext cx="1720071" cy="681675"/>
            <a:chOff x="4429195" y="214791"/>
            <a:chExt cx="3085242" cy="1222700"/>
          </a:xfrm>
        </p:grpSpPr>
        <p:pic>
          <p:nvPicPr>
            <p:cNvPr id="24" name="Picture 23" descr="icon_189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9195" y="230282"/>
              <a:ext cx="1192696" cy="1192696"/>
            </a:xfrm>
            <a:prstGeom prst="rect">
              <a:avLst/>
            </a:prstGeom>
          </p:spPr>
        </p:pic>
        <p:pic>
          <p:nvPicPr>
            <p:cNvPr id="25" name="Picture 24" descr="icon_92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flipV="1">
              <a:off x="6291737" y="214791"/>
              <a:ext cx="1222700" cy="1222700"/>
            </a:xfrm>
            <a:prstGeom prst="rect">
              <a:avLst/>
            </a:prstGeom>
          </p:spPr>
        </p:pic>
        <p:sp>
          <p:nvSpPr>
            <p:cNvPr id="26" name="TextBox 25"/>
            <p:cNvSpPr txBox="1"/>
            <p:nvPr/>
          </p:nvSpPr>
          <p:spPr>
            <a:xfrm>
              <a:off x="5765204" y="261261"/>
              <a:ext cx="607255" cy="828075"/>
            </a:xfrm>
            <a:prstGeom prst="rect">
              <a:avLst/>
            </a:prstGeom>
            <a:noFill/>
          </p:spPr>
          <p:txBody>
            <a:bodyPr wrap="none" rtlCol="0">
              <a:spAutoFit/>
            </a:bodyPr>
            <a:lstStyle/>
            <a:p>
              <a:r>
                <a:rPr lang="en-US" sz="2400" dirty="0" smtClean="0"/>
                <a:t>+</a:t>
              </a:r>
              <a:endParaRPr lang="en-US" sz="2400" dirty="0"/>
            </a:p>
          </p:txBody>
        </p:sp>
      </p:grpSp>
    </p:spTree>
    <p:extLst>
      <p:ext uri="{BB962C8B-B14F-4D97-AF65-F5344CB8AC3E}">
        <p14:creationId xmlns:p14="http://schemas.microsoft.com/office/powerpoint/2010/main" val="352405770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Content Placeholder 5" descr="cue-combo-dists1.pdf"/>
          <p:cNvPicPr>
            <a:picLocks noGrp="1" noChangeAspect="1"/>
          </p:cNvPicPr>
          <p:nvPr>
            <p:ph idx="1"/>
          </p:nvPr>
        </p:nvPicPr>
        <p:blipFill>
          <a:blip r:embed="rId2">
            <a:extLst>
              <a:ext uri="{28A0092B-C50C-407E-A947-70E740481C1C}">
                <a14:useLocalDpi xmlns:a14="http://schemas.microsoft.com/office/drawing/2010/main" val="0"/>
              </a:ext>
            </a:extLst>
          </a:blip>
          <a:srcRect t="6003" b="6003"/>
          <a:stretch>
            <a:fillRect/>
          </a:stretch>
        </p:blipFill>
        <p:spPr>
          <a:xfrm>
            <a:off x="1006495" y="1902291"/>
            <a:ext cx="7131010" cy="3921782"/>
          </a:xfrm>
        </p:spPr>
      </p:pic>
      <p:sp>
        <p:nvSpPr>
          <p:cNvPr id="7" name="TextBox 6"/>
          <p:cNvSpPr txBox="1"/>
          <p:nvPr/>
        </p:nvSpPr>
        <p:spPr>
          <a:xfrm>
            <a:off x="3968952" y="5878323"/>
            <a:ext cx="1432754" cy="461665"/>
          </a:xfrm>
          <a:prstGeom prst="rect">
            <a:avLst/>
          </a:prstGeom>
          <a:noFill/>
        </p:spPr>
        <p:txBody>
          <a:bodyPr wrap="none" rtlCol="0">
            <a:spAutoFit/>
          </a:bodyPr>
          <a:lstStyle/>
          <a:p>
            <a:r>
              <a:rPr lang="en-US" sz="2400" dirty="0" smtClean="0">
                <a:latin typeface="Helvetica"/>
                <a:cs typeface="Helvetica"/>
              </a:rPr>
              <a:t>size (cm)</a:t>
            </a:r>
            <a:endParaRPr lang="en-US" sz="2400" dirty="0">
              <a:latin typeface="Helvetica"/>
              <a:cs typeface="Helvetica"/>
            </a:endParaRPr>
          </a:p>
        </p:txBody>
      </p:sp>
      <p:sp>
        <p:nvSpPr>
          <p:cNvPr id="9" name="TextBox 8"/>
          <p:cNvSpPr txBox="1"/>
          <p:nvPr/>
        </p:nvSpPr>
        <p:spPr>
          <a:xfrm rot="16200000">
            <a:off x="-139316" y="3384502"/>
            <a:ext cx="1595309" cy="461665"/>
          </a:xfrm>
          <a:prstGeom prst="rect">
            <a:avLst/>
          </a:prstGeom>
          <a:noFill/>
        </p:spPr>
        <p:txBody>
          <a:bodyPr wrap="none" rtlCol="0">
            <a:spAutoFit/>
          </a:bodyPr>
          <a:lstStyle/>
          <a:p>
            <a:r>
              <a:rPr lang="en-US" sz="2400" dirty="0" smtClean="0">
                <a:latin typeface="Helvetica"/>
                <a:cs typeface="Helvetica"/>
              </a:rPr>
              <a:t>probability</a:t>
            </a:r>
            <a:endParaRPr lang="en-US" sz="2400" dirty="0">
              <a:latin typeface="Helvetica"/>
              <a:cs typeface="Helvetica"/>
            </a:endParaRPr>
          </a:p>
        </p:txBody>
      </p:sp>
      <p:pic>
        <p:nvPicPr>
          <p:cNvPr id="10" name="Picture 9"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8527" y="3065996"/>
            <a:ext cx="1672754" cy="307920"/>
          </a:xfrm>
          <a:prstGeom prst="rect">
            <a:avLst/>
          </a:prstGeom>
        </p:spPr>
      </p:pic>
      <p:pic>
        <p:nvPicPr>
          <p:cNvPr id="11" name="Picture 10"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22248" y="2534154"/>
            <a:ext cx="1627382" cy="305650"/>
          </a:xfrm>
          <a:prstGeom prst="rect">
            <a:avLst/>
          </a:prstGeom>
        </p:spPr>
      </p:pic>
      <p:cxnSp>
        <p:nvCxnSpPr>
          <p:cNvPr id="13" name="Straight Arrow Connector 12"/>
          <p:cNvCxnSpPr/>
          <p:nvPr/>
        </p:nvCxnSpPr>
        <p:spPr>
          <a:xfrm>
            <a:off x="6241850" y="4412989"/>
            <a:ext cx="0" cy="4507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4569096" y="4412989"/>
            <a:ext cx="0" cy="4507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a:off x="3968952" y="4042773"/>
            <a:ext cx="1126752"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5901104" y="3531618"/>
            <a:ext cx="666003"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pic>
        <p:nvPicPr>
          <p:cNvPr id="23" name="Picture 22"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46107" y="4418560"/>
            <a:ext cx="609600" cy="177800"/>
          </a:xfrm>
          <a:prstGeom prst="rect">
            <a:avLst/>
          </a:prstGeom>
        </p:spPr>
      </p:pic>
      <p:pic>
        <p:nvPicPr>
          <p:cNvPr id="24" name="Picture 23"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42542" y="4372092"/>
            <a:ext cx="635000" cy="177800"/>
          </a:xfrm>
          <a:prstGeom prst="rect">
            <a:avLst/>
          </a:prstGeom>
        </p:spPr>
      </p:pic>
      <p:pic>
        <p:nvPicPr>
          <p:cNvPr id="25" name="Picture 24"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24352" y="3247705"/>
            <a:ext cx="635000" cy="165100"/>
          </a:xfrm>
          <a:prstGeom prst="rect">
            <a:avLst/>
          </a:prstGeom>
        </p:spPr>
      </p:pic>
      <p:pic>
        <p:nvPicPr>
          <p:cNvPr id="26" name="Picture 25"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76941" y="3789838"/>
            <a:ext cx="660400" cy="165100"/>
          </a:xfrm>
          <a:prstGeom prst="rect">
            <a:avLst/>
          </a:prstGeom>
        </p:spPr>
      </p:pic>
    </p:spTree>
    <p:extLst>
      <p:ext uri="{BB962C8B-B14F-4D97-AF65-F5344CB8AC3E}">
        <p14:creationId xmlns:p14="http://schemas.microsoft.com/office/powerpoint/2010/main" val="662354907"/>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274638"/>
            <a:ext cx="8229600" cy="1143000"/>
          </a:xfrm>
        </p:spPr>
        <p:txBody>
          <a:bodyPr>
            <a:normAutofit fontScale="90000"/>
          </a:bodyPr>
          <a:lstStyle/>
          <a:p>
            <a:r>
              <a:rPr lang="en-US" dirty="0" smtClean="0"/>
              <a:t>Explaining away &amp;</a:t>
            </a:r>
            <a:br>
              <a:rPr lang="en-US" dirty="0" smtClean="0"/>
            </a:br>
            <a:r>
              <a:rPr lang="en-US" dirty="0" smtClean="0"/>
              <a:t>backward blocking</a:t>
            </a:r>
            <a:endParaRPr lang="en-US" dirty="0"/>
          </a:p>
        </p:txBody>
      </p:sp>
      <p:sp>
        <p:nvSpPr>
          <p:cNvPr id="5" name="Content Placeholder 2"/>
          <p:cNvSpPr>
            <a:spLocks noGrp="1"/>
          </p:cNvSpPr>
          <p:nvPr>
            <p:ph idx="1"/>
          </p:nvPr>
        </p:nvSpPr>
        <p:spPr>
          <a:xfrm>
            <a:off x="457200" y="1600200"/>
            <a:ext cx="8229600" cy="4951881"/>
          </a:xfrm>
        </p:spPr>
        <p:txBody>
          <a:bodyPr>
            <a:normAutofit/>
          </a:bodyPr>
          <a:lstStyle/>
          <a:p>
            <a:r>
              <a:rPr lang="en-US" dirty="0" smtClean="0"/>
              <a:t>Bayesian model:</a:t>
            </a:r>
          </a:p>
          <a:p>
            <a:r>
              <a:rPr lang="en-US" dirty="0" smtClean="0"/>
              <a:t>Cue weights (how well cue predicts shock), sum to 1.</a:t>
            </a:r>
          </a:p>
          <a:p>
            <a:r>
              <a:rPr lang="en-US" dirty="0" smtClean="0"/>
              <a:t>After exposure to </a:t>
            </a:r>
            <a:r>
              <a:rPr lang="en-US" dirty="0" err="1" smtClean="0"/>
              <a:t>light+sound+shock</a:t>
            </a:r>
            <a:r>
              <a:rPr lang="en-US" dirty="0" smtClean="0"/>
              <a:t>, could be anywhere from all light to all sound and mixtures in between. </a:t>
            </a:r>
          </a:p>
          <a:p>
            <a:r>
              <a:rPr lang="en-US" dirty="0" smtClean="0"/>
              <a:t>After exposure to </a:t>
            </a:r>
            <a:r>
              <a:rPr lang="en-US" dirty="0" err="1" smtClean="0"/>
              <a:t>sound+shock</a:t>
            </a:r>
            <a:r>
              <a:rPr lang="en-US" dirty="0" smtClean="0"/>
              <a:t>, high weight for sound is supported, and hence weight for light drops.</a:t>
            </a:r>
            <a:endParaRPr lang="en-US" dirty="0"/>
          </a:p>
        </p:txBody>
      </p:sp>
    </p:spTree>
    <p:extLst>
      <p:ext uri="{BB962C8B-B14F-4D97-AF65-F5344CB8AC3E}">
        <p14:creationId xmlns:p14="http://schemas.microsoft.com/office/powerpoint/2010/main" val="410235305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1012558" y="1638532"/>
            <a:ext cx="7118884" cy="4449300"/>
          </a:xfrm>
        </p:spPr>
      </p:pic>
      <p:sp>
        <p:nvSpPr>
          <p:cNvPr id="7" name="TextBox 6"/>
          <p:cNvSpPr txBox="1"/>
          <p:nvPr/>
        </p:nvSpPr>
        <p:spPr>
          <a:xfrm>
            <a:off x="3968952" y="5878323"/>
            <a:ext cx="1432754" cy="461665"/>
          </a:xfrm>
          <a:prstGeom prst="rect">
            <a:avLst/>
          </a:prstGeom>
          <a:noFill/>
        </p:spPr>
        <p:txBody>
          <a:bodyPr wrap="none" rtlCol="0">
            <a:spAutoFit/>
          </a:bodyPr>
          <a:lstStyle/>
          <a:p>
            <a:r>
              <a:rPr lang="en-US" sz="2400" dirty="0" smtClean="0">
                <a:latin typeface="Helvetica"/>
                <a:cs typeface="Helvetica"/>
              </a:rPr>
              <a:t>size (cm)</a:t>
            </a:r>
            <a:endParaRPr lang="en-US" sz="2400" dirty="0">
              <a:latin typeface="Helvetica"/>
              <a:cs typeface="Helvetica"/>
            </a:endParaRPr>
          </a:p>
        </p:txBody>
      </p:sp>
      <p:sp>
        <p:nvSpPr>
          <p:cNvPr id="9" name="TextBox 8"/>
          <p:cNvSpPr txBox="1"/>
          <p:nvPr/>
        </p:nvSpPr>
        <p:spPr>
          <a:xfrm rot="16200000">
            <a:off x="-139316" y="3384502"/>
            <a:ext cx="1595309" cy="461665"/>
          </a:xfrm>
          <a:prstGeom prst="rect">
            <a:avLst/>
          </a:prstGeom>
          <a:noFill/>
        </p:spPr>
        <p:txBody>
          <a:bodyPr wrap="none" rtlCol="0">
            <a:spAutoFit/>
          </a:bodyPr>
          <a:lstStyle/>
          <a:p>
            <a:r>
              <a:rPr lang="en-US" sz="2400" dirty="0" smtClean="0">
                <a:latin typeface="Helvetica"/>
                <a:cs typeface="Helvetica"/>
              </a:rPr>
              <a:t>probability</a:t>
            </a:r>
            <a:endParaRPr lang="en-US" sz="2400" dirty="0">
              <a:latin typeface="Helvetica"/>
              <a:cs typeface="Helvetica"/>
            </a:endParaRPr>
          </a:p>
        </p:txBody>
      </p:sp>
      <p:pic>
        <p:nvPicPr>
          <p:cNvPr id="10" name="Picture 9"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8527" y="3065996"/>
            <a:ext cx="1672754" cy="307920"/>
          </a:xfrm>
          <a:prstGeom prst="rect">
            <a:avLst/>
          </a:prstGeom>
        </p:spPr>
      </p:pic>
      <p:pic>
        <p:nvPicPr>
          <p:cNvPr id="11" name="Picture 10"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7976" y="2100434"/>
            <a:ext cx="1627382" cy="305650"/>
          </a:xfrm>
          <a:prstGeom prst="rect">
            <a:avLst/>
          </a:prstGeom>
        </p:spPr>
      </p:pic>
      <p:cxnSp>
        <p:nvCxnSpPr>
          <p:cNvPr id="15" name="Straight Arrow Connector 14"/>
          <p:cNvCxnSpPr/>
          <p:nvPr/>
        </p:nvCxnSpPr>
        <p:spPr>
          <a:xfrm>
            <a:off x="5885576" y="4412989"/>
            <a:ext cx="0" cy="4507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5591335" y="3531618"/>
            <a:ext cx="604050"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pic>
        <p:nvPicPr>
          <p:cNvPr id="8" name="Picture 7"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32846" y="4337076"/>
            <a:ext cx="2222500" cy="228600"/>
          </a:xfrm>
          <a:prstGeom prst="rect">
            <a:avLst/>
          </a:prstGeom>
        </p:spPr>
      </p:pic>
      <p:pic>
        <p:nvPicPr>
          <p:cNvPr id="12" name="Picture 11"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6651" y="3549310"/>
            <a:ext cx="914400" cy="584200"/>
          </a:xfrm>
          <a:prstGeom prst="rect">
            <a:avLst/>
          </a:prstGeom>
        </p:spPr>
      </p:pic>
      <p:pic>
        <p:nvPicPr>
          <p:cNvPr id="19" name="Picture 18"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464381" y="830439"/>
            <a:ext cx="4155905" cy="808093"/>
          </a:xfrm>
          <a:prstGeom prst="rect">
            <a:avLst/>
          </a:prstGeom>
        </p:spPr>
      </p:pic>
      <p:pic>
        <p:nvPicPr>
          <p:cNvPr id="21" name="Picture 20"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53287" y="2793111"/>
            <a:ext cx="1816100" cy="609600"/>
          </a:xfrm>
          <a:prstGeom prst="rect">
            <a:avLst/>
          </a:prstGeom>
        </p:spPr>
      </p:pic>
    </p:spTree>
    <p:extLst>
      <p:ext uri="{BB962C8B-B14F-4D97-AF65-F5344CB8AC3E}">
        <p14:creationId xmlns:p14="http://schemas.microsoft.com/office/powerpoint/2010/main" val="84236024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Does the brain really do this?</a:t>
            </a:r>
            <a:endParaRPr lang="en-US" dirty="0"/>
          </a:p>
        </p:txBody>
      </p:sp>
      <p:sp>
        <p:nvSpPr>
          <p:cNvPr id="3" name="Content Placeholder 2"/>
          <p:cNvSpPr>
            <a:spLocks noGrp="1"/>
          </p:cNvSpPr>
          <p:nvPr>
            <p:ph idx="1"/>
          </p:nvPr>
        </p:nvSpPr>
        <p:spPr/>
        <p:txBody>
          <a:bodyPr/>
          <a:lstStyle/>
          <a:p>
            <a:r>
              <a:rPr lang="en-US" dirty="0" smtClean="0"/>
              <a:t>Important to make </a:t>
            </a:r>
            <a:r>
              <a:rPr lang="en-US" b="1" dirty="0" smtClean="0"/>
              <a:t>predictions</a:t>
            </a:r>
            <a:r>
              <a:rPr lang="en-US" dirty="0" smtClean="0"/>
              <a:t> about behavior based on model.</a:t>
            </a:r>
          </a:p>
          <a:p>
            <a:r>
              <a:rPr lang="en-US" b="1" dirty="0" smtClean="0"/>
              <a:t>Qualitative </a:t>
            </a:r>
            <a:r>
              <a:rPr lang="en-US" dirty="0" smtClean="0"/>
              <a:t>predictions: “when I increase </a:t>
            </a:r>
            <a:r>
              <a:rPr lang="en-US" i="1" dirty="0" smtClean="0"/>
              <a:t>x</a:t>
            </a:r>
            <a:r>
              <a:rPr lang="en-US" dirty="0" smtClean="0"/>
              <a:t>, </a:t>
            </a:r>
            <a:r>
              <a:rPr lang="en-US" i="1" dirty="0" smtClean="0"/>
              <a:t>y </a:t>
            </a:r>
            <a:r>
              <a:rPr lang="en-US" dirty="0" smtClean="0"/>
              <a:t>should also increase”</a:t>
            </a:r>
          </a:p>
          <a:p>
            <a:r>
              <a:rPr lang="en-US" b="1" dirty="0" smtClean="0"/>
              <a:t>Quantitative </a:t>
            </a:r>
            <a:r>
              <a:rPr lang="en-US" dirty="0" smtClean="0"/>
              <a:t>predictions: “if I measure this thing, it will have value </a:t>
            </a:r>
            <a:r>
              <a:rPr lang="en-US" i="1" dirty="0" smtClean="0"/>
              <a:t>x</a:t>
            </a:r>
            <a:r>
              <a:rPr lang="en-US" dirty="0" smtClean="0"/>
              <a:t>”</a:t>
            </a:r>
            <a:endParaRPr lang="en-US" b="1" dirty="0"/>
          </a:p>
        </p:txBody>
      </p:sp>
    </p:spTree>
    <p:extLst>
      <p:ext uri="{BB962C8B-B14F-4D97-AF65-F5344CB8AC3E}">
        <p14:creationId xmlns:p14="http://schemas.microsoft.com/office/powerpoint/2010/main" val="404033412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experiment!</a:t>
            </a:r>
            <a:endParaRPr lang="en-US" dirty="0"/>
          </a:p>
        </p:txBody>
      </p:sp>
      <p:pic>
        <p:nvPicPr>
          <p:cNvPr id="5" name="Content Placeholder 4"/>
          <p:cNvPicPr>
            <a:picLocks noGrp="1" noChangeAspect="1"/>
          </p:cNvPicPr>
          <p:nvPr>
            <p:ph idx="1"/>
          </p:nvPr>
        </p:nvPicPr>
        <p:blipFill>
          <a:blip r:embed="rId2"/>
          <a:srcRect l="-44439" r="-44439"/>
          <a:stretch>
            <a:fillRect/>
          </a:stretch>
        </p:blipFill>
        <p:spPr/>
      </p:pic>
    </p:spTree>
    <p:extLst>
      <p:ext uri="{BB962C8B-B14F-4D97-AF65-F5344CB8AC3E}">
        <p14:creationId xmlns:p14="http://schemas.microsoft.com/office/powerpoint/2010/main" val="62086504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Decide which of two objects are bigger.</a:t>
            </a:r>
          </a:p>
          <a:p>
            <a:r>
              <a:rPr lang="en-US" dirty="0" smtClean="0"/>
              <a:t>One object has a </a:t>
            </a:r>
            <a:r>
              <a:rPr lang="en-US" b="1" dirty="0" smtClean="0"/>
              <a:t>cue conflict</a:t>
            </a:r>
            <a:r>
              <a:rPr lang="en-US" dirty="0" smtClean="0"/>
              <a:t>: felt and seen size are mismatched.</a:t>
            </a:r>
          </a:p>
          <a:p>
            <a:r>
              <a:rPr lang="en-US" dirty="0" smtClean="0"/>
              <a:t>Cue combination predicts: </a:t>
            </a:r>
          </a:p>
          <a:p>
            <a:pPr lvl="1"/>
            <a:r>
              <a:rPr lang="en-US" dirty="0" smtClean="0"/>
              <a:t>More reliable cue is weighted more</a:t>
            </a:r>
          </a:p>
          <a:p>
            <a:pPr lvl="1"/>
            <a:r>
              <a:rPr lang="en-US" dirty="0" smtClean="0"/>
              <a:t>Weights are directly proportional to reliability</a:t>
            </a:r>
          </a:p>
          <a:p>
            <a:pPr lvl="1"/>
            <a:r>
              <a:rPr lang="en-US" dirty="0" smtClean="0"/>
              <a:t>Reliability of two cues sums.</a:t>
            </a:r>
          </a:p>
        </p:txBody>
      </p:sp>
    </p:spTree>
    <p:extLst>
      <p:ext uri="{BB962C8B-B14F-4D97-AF65-F5344CB8AC3E}">
        <p14:creationId xmlns:p14="http://schemas.microsoft.com/office/powerpoint/2010/main" val="267537421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srcRect t="-736" b="-736"/>
          <a:stretch>
            <a:fillRect/>
          </a:stretch>
        </p:blipFill>
        <p:spPr>
          <a:xfrm>
            <a:off x="457200" y="274638"/>
            <a:ext cx="8229600" cy="5851525"/>
          </a:xfrm>
        </p:spPr>
      </p:pic>
    </p:spTree>
    <p:extLst>
      <p:ext uri="{BB962C8B-B14F-4D97-AF65-F5344CB8AC3E}">
        <p14:creationId xmlns:p14="http://schemas.microsoft.com/office/powerpoint/2010/main" val="304110281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252</TotalTime>
  <Words>2894</Words>
  <Application>Microsoft Macintosh PowerPoint</Application>
  <PresentationFormat>On-screen Show (4:3)</PresentationFormat>
  <Paragraphs>230</Paragraphs>
  <Slides>40</Slides>
  <Notes>24</Notes>
  <HiddenSlides>0</HiddenSlides>
  <MMClips>1</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Office Theme</vt:lpstr>
      <vt:lpstr>Bayesian modeling in cognitive science</vt:lpstr>
      <vt:lpstr>PowerPoint Presentation</vt:lpstr>
      <vt:lpstr>PowerPoint Presentation</vt:lpstr>
      <vt:lpstr>PowerPoint Presentation</vt:lpstr>
      <vt:lpstr>PowerPoint Presentation</vt:lpstr>
      <vt:lpstr>Does the brain really do this?</vt:lpstr>
      <vt:lpstr>An experiment!</vt:lpstr>
      <vt:lpstr>PowerPoint Presentation</vt:lpstr>
      <vt:lpstr>PowerPoint Presentation</vt:lpstr>
      <vt:lpstr>Bayesian modeling</vt:lpstr>
      <vt:lpstr>Bayesian modeling:  levels of analysis</vt:lpstr>
      <vt:lpstr>Bayesian modeling</vt:lpstr>
      <vt:lpstr>Bayesian modeling:  Cue combination</vt:lpstr>
      <vt:lpstr>How to make a model</vt:lpstr>
      <vt:lpstr>Categorical speech perception</vt:lpstr>
      <vt:lpstr>Categorical speech perception</vt:lpstr>
      <vt:lpstr>Categorical speech perception</vt:lpstr>
      <vt:lpstr>Categorical speech perception</vt:lpstr>
      <vt:lpstr>Categorical speech perception</vt:lpstr>
      <vt:lpstr>PowerPoint Presentation</vt:lpstr>
      <vt:lpstr>Categorical speech perception</vt:lpstr>
      <vt:lpstr>Categorical speech perception</vt:lpstr>
      <vt:lpstr>Categorical speech perception</vt:lpstr>
      <vt:lpstr>Categorical speech perception</vt:lpstr>
      <vt:lpstr>Categorical speech perception</vt:lpstr>
      <vt:lpstr>Categorical speech perception</vt:lpstr>
      <vt:lpstr>Categorical speech perception</vt:lpstr>
      <vt:lpstr>Categorical speech perception</vt:lpstr>
      <vt:lpstr>Categorical speech perception</vt:lpstr>
      <vt:lpstr>PREDICTIONS</vt:lpstr>
      <vt:lpstr>CLAYARDS ET AL. (2008)</vt:lpstr>
      <vt:lpstr>CLAYARDS ET AL. (2008) PREDICTIONS</vt:lpstr>
      <vt:lpstr>CLAYARDS ET AL. (2008) RESULTS</vt:lpstr>
      <vt:lpstr>CLAYARDS ET AL. (2008) RESULTS</vt:lpstr>
      <vt:lpstr>Backwards blocking/ Explaining away</vt:lpstr>
      <vt:lpstr>Phase 1</vt:lpstr>
      <vt:lpstr>Phase 1: test</vt:lpstr>
      <vt:lpstr>Phase 2</vt:lpstr>
      <vt:lpstr>Phase 2: test</vt:lpstr>
      <vt:lpstr>Explaining away &amp; backward blocking</vt:lpstr>
    </vt:vector>
  </TitlesOfParts>
  <Company>University of Rochester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Kleinschmidt</dc:creator>
  <cp:lastModifiedBy>David Kleinschmidt</cp:lastModifiedBy>
  <cp:revision>93</cp:revision>
  <dcterms:created xsi:type="dcterms:W3CDTF">2014-02-13T04:25:02Z</dcterms:created>
  <dcterms:modified xsi:type="dcterms:W3CDTF">2014-02-13T18:46:11Z</dcterms:modified>
</cp:coreProperties>
</file>

<file path=docProps/thumbnail.jpeg>
</file>